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92" r:id="rId4"/>
  </p:sldMasterIdLst>
  <p:notesMasterIdLst>
    <p:notesMasterId r:id="rId19"/>
  </p:notesMasterIdLst>
  <p:sldIdLst>
    <p:sldId id="12361" r:id="rId5"/>
    <p:sldId id="2141411037" r:id="rId6"/>
    <p:sldId id="2145705016" r:id="rId7"/>
    <p:sldId id="2145705017" r:id="rId8"/>
    <p:sldId id="2145705011" r:id="rId9"/>
    <p:sldId id="2145705008" r:id="rId10"/>
    <p:sldId id="2147474347" r:id="rId11"/>
    <p:sldId id="2145704993" r:id="rId12"/>
    <p:sldId id="2145705010" r:id="rId13"/>
    <p:sldId id="2145705018" r:id="rId14"/>
    <p:sldId id="2145705019" r:id="rId15"/>
    <p:sldId id="2145705003" r:id="rId16"/>
    <p:sldId id="2145705022" r:id="rId17"/>
    <p:sldId id="2145705005" r:id="rId18"/>
  </p:sldIdLst>
  <p:sldSz cx="9906000" cy="6858000" type="A4"/>
  <p:notesSz cx="6770688" cy="9350375"/>
  <p:custDataLst>
    <p:tags r:id="rId20"/>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FE8"/>
    <a:srgbClr val="9DD4CF"/>
    <a:srgbClr val="046A38"/>
    <a:srgbClr val="F8F8F8"/>
    <a:srgbClr val="EB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826B84-13A8-4A09-AB61-8735F65A10FE}" v="13" dt="2025-03-31T23:46:03.552"/>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3386" autoAdjust="0"/>
  </p:normalViewPr>
  <p:slideViewPr>
    <p:cSldViewPr snapToGrid="0" showGuides="1">
      <p:cViewPr varScale="1">
        <p:scale>
          <a:sx n="98" d="100"/>
          <a:sy n="98" d="100"/>
        </p:scale>
        <p:origin x="132" y="78"/>
      </p:cViewPr>
      <p:guideLst>
        <p:guide pos="3120"/>
        <p:guide orient="horz" pos="2183"/>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4550" cy="469399"/>
          </a:xfrm>
          <a:prstGeom prst="rect">
            <a:avLst/>
          </a:prstGeom>
        </p:spPr>
        <p:txBody>
          <a:bodyPr vert="horz" lIns="88786" tIns="44393" rIns="88786" bIns="44393"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34543" y="0"/>
            <a:ext cx="2934549" cy="469399"/>
          </a:xfrm>
          <a:prstGeom prst="rect">
            <a:avLst/>
          </a:prstGeom>
        </p:spPr>
        <p:txBody>
          <a:bodyPr vert="horz" lIns="88786" tIns="44393" rIns="88786" bIns="44393"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2025/4/1</a:t>
            </a:fld>
            <a:endParaRPr kumimoji="1" lang="ja-JP" altLang="en-US"/>
          </a:p>
        </p:txBody>
      </p:sp>
      <p:sp>
        <p:nvSpPr>
          <p:cNvPr id="4" name="スライド イメージ プレースホルダー 3"/>
          <p:cNvSpPr>
            <a:spLocks noGrp="1" noRot="1" noChangeAspect="1"/>
          </p:cNvSpPr>
          <p:nvPr>
            <p:ph type="sldImg" idx="2"/>
          </p:nvPr>
        </p:nvSpPr>
        <p:spPr>
          <a:xfrm>
            <a:off x="1108075" y="1169988"/>
            <a:ext cx="4554538" cy="3152775"/>
          </a:xfrm>
          <a:prstGeom prst="rect">
            <a:avLst/>
          </a:prstGeom>
          <a:noFill/>
          <a:ln w="12700">
            <a:solidFill>
              <a:prstClr val="black"/>
            </a:solidFill>
          </a:ln>
        </p:spPr>
        <p:txBody>
          <a:bodyPr vert="horz" lIns="88786" tIns="44393" rIns="88786" bIns="44393" rtlCol="0" anchor="ctr"/>
          <a:lstStyle/>
          <a:p>
            <a:endParaRPr lang="ja-JP" altLang="en-US" dirty="0"/>
          </a:p>
        </p:txBody>
      </p:sp>
      <p:sp>
        <p:nvSpPr>
          <p:cNvPr id="5" name="ノート プレースホルダー 4"/>
          <p:cNvSpPr>
            <a:spLocks noGrp="1"/>
          </p:cNvSpPr>
          <p:nvPr>
            <p:ph type="body" sz="quarter" idx="3"/>
          </p:nvPr>
        </p:nvSpPr>
        <p:spPr>
          <a:xfrm>
            <a:off x="676591" y="4499915"/>
            <a:ext cx="5417508" cy="3681475"/>
          </a:xfrm>
          <a:prstGeom prst="rect">
            <a:avLst/>
          </a:prstGeom>
        </p:spPr>
        <p:txBody>
          <a:bodyPr vert="horz" lIns="88786" tIns="44393" rIns="88786" bIns="4439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8880976"/>
            <a:ext cx="2934550" cy="469399"/>
          </a:xfrm>
          <a:prstGeom prst="rect">
            <a:avLst/>
          </a:prstGeom>
        </p:spPr>
        <p:txBody>
          <a:bodyPr vert="horz" lIns="88786" tIns="44393" rIns="88786" bIns="44393"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34543" y="8880976"/>
            <a:ext cx="2934549" cy="469399"/>
          </a:xfrm>
          <a:prstGeom prst="rect">
            <a:avLst/>
          </a:prstGeom>
        </p:spPr>
        <p:txBody>
          <a:bodyPr vert="horz" lIns="88786" tIns="44393" rIns="88786" bIns="44393"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932682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pPr fontAlgn="auto">
              <a:spcBef>
                <a:spcPts val="0"/>
              </a:spcBef>
              <a:spcAft>
                <a:spcPts val="0"/>
              </a:spcAft>
            </a:pPr>
            <a:r>
              <a:rPr kumimoji="1" lang="ja-JP" altLang="en-US" dirty="0"/>
              <a:t>社会課題解決型スタートアップ支援事業募集</a:t>
            </a:r>
            <a:endParaRPr kumimoji="1"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702448550"/>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基本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1379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基本版） タイトルのみ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78887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kumimoji="1" lang="en-US" altLang="ja-JP"/>
              <a:t>Confidential</a:t>
            </a:r>
            <a:endParaRPr lang="en-GB" altLang="en-GB"/>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Yu Gothic UI 本文"/>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4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251227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5"/>
            </p:custDataLst>
            <p:extLst>
              <p:ext uri="{D42A27DB-BD31-4B8C-83A1-F6EECF244321}">
                <p14:modId xmlns:p14="http://schemas.microsoft.com/office/powerpoint/2010/main" val="3122432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563" imgH="564" progId="TCLayout.ActiveDocument.1">
                  <p:embed/>
                </p:oleObj>
              </mc:Choice>
              <mc:Fallback>
                <p:oleObj name="think-cell スライド" r:id="rId6" imgW="563" imgH="564" progId="TCLayout.ActiveDocument.1">
                  <p:embed/>
                  <p:pic>
                    <p:nvPicPr>
                      <p:cNvPr id="4" name="オブジェクト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416999"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ja-JP" altLang="en-US" dirty="0"/>
              <a:t>社会課題解決型スタートアップ支援事業募集</a:t>
            </a:r>
            <a:endParaRPr kumimoji="1" lang="en-GB" altLang="en-GB" dirty="0"/>
          </a:p>
        </p:txBody>
      </p:sp>
      <p:sp>
        <p:nvSpPr>
          <p:cNvPr id="9" name="スライド番号プレースホルダ 9"/>
          <p:cNvSpPr>
            <a:spLocks noGrp="1"/>
          </p:cNvSpPr>
          <p:nvPr>
            <p:ph type="sldNum" sz="quarter" idx="4"/>
          </p:nvPr>
        </p:nvSpPr>
        <p:spPr bwMode="gray">
          <a:xfrm>
            <a:off x="48630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Tree>
    <p:extLst>
      <p:ext uri="{BB962C8B-B14F-4D97-AF65-F5344CB8AC3E}">
        <p14:creationId xmlns:p14="http://schemas.microsoft.com/office/powerpoint/2010/main" val="2172187055"/>
      </p:ext>
    </p:extLst>
  </p:cSld>
  <p:clrMap bg1="lt1" tx1="dk1" bg2="lt2" tx2="dk2" accent1="accent1" accent2="accent2" accent3="accent3" accent4="accent4" accent5="accent5" accent6="accent6" hlink="hlink" folHlink="folHlink"/>
  <p:sldLayoutIdLst>
    <p:sldLayoutId id="2147484000" r:id="rId1"/>
    <p:sldLayoutId id="2147484001" r:id="rId2"/>
    <p:sldLayoutId id="2147484003" r:id="rId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A20886E-93F1-44D3-A80F-6C68E8301DE6}"/>
              </a:ext>
            </a:extLst>
          </p:cNvPr>
          <p:cNvSpPr>
            <a:spLocks noGrp="1"/>
          </p:cNvSpPr>
          <p:nvPr>
            <p:ph type="title"/>
          </p:nvPr>
        </p:nvSpPr>
        <p:spPr>
          <a:xfrm>
            <a:off x="1481266" y="3275100"/>
            <a:ext cx="6943467" cy="307800"/>
          </a:xfrm>
        </p:spPr>
        <p:txBody>
          <a:bodyPr anchor="ctr"/>
          <a:lstStyle/>
          <a:p>
            <a:pPr algn="ctr"/>
            <a:r>
              <a:rPr lang="ja-JP" altLang="en-US" sz="3200" dirty="0"/>
              <a:t>社会課題解決型スタートアップ支援事業</a:t>
            </a:r>
            <a:br>
              <a:rPr lang="ja-JP" altLang="en-US" sz="3200" dirty="0"/>
            </a:br>
            <a:r>
              <a:rPr lang="ja-JP" altLang="en-US" sz="3200" dirty="0"/>
              <a:t>コンセプト検証</a:t>
            </a:r>
            <a:br>
              <a:rPr lang="en-US" altLang="ja-JP" sz="3200" dirty="0"/>
            </a:br>
            <a:r>
              <a:rPr lang="ja-JP" altLang="en-US" sz="3200" dirty="0"/>
              <a:t>計画書（提案書フォーム）</a:t>
            </a:r>
          </a:p>
        </p:txBody>
      </p:sp>
      <p:sp>
        <p:nvSpPr>
          <p:cNvPr id="2" name="正方形/長方形 1">
            <a:extLst>
              <a:ext uri="{FF2B5EF4-FFF2-40B4-BE49-F238E27FC236}">
                <a16:creationId xmlns:a16="http://schemas.microsoft.com/office/drawing/2014/main" id="{1B58434D-AF0B-D301-A8F5-4391018759DB}"/>
              </a:ext>
            </a:extLst>
          </p:cNvPr>
          <p:cNvSpPr/>
          <p:nvPr/>
        </p:nvSpPr>
        <p:spPr bwMode="gray">
          <a:xfrm>
            <a:off x="8424733" y="381837"/>
            <a:ext cx="1065342" cy="418263"/>
          </a:xfrm>
          <a:prstGeom prst="rect">
            <a:avLst/>
          </a:prstGeom>
          <a:noFill/>
          <a:ln w="1270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rgbClr val="046A38"/>
                </a:solidFill>
                <a:latin typeface="+mn-lt"/>
                <a:cs typeface="+mn-cs"/>
              </a:rPr>
              <a:t>様式２</a:t>
            </a:r>
            <a:endParaRPr kumimoji="1" lang="ja-JP" altLang="en-US" sz="1400" b="1" i="0" u="none" strike="noStrike" kern="1200" cap="none" spc="0" normalizeH="0" baseline="0" noProof="0" dirty="0">
              <a:ln>
                <a:noFill/>
              </a:ln>
              <a:solidFill>
                <a:srgbClr val="046A38"/>
              </a:solidFill>
              <a:effectLst/>
              <a:uLnTx/>
              <a:uFillTx/>
              <a:latin typeface="+mn-lt"/>
              <a:ea typeface="+mn-ea"/>
              <a:cs typeface="+mn-cs"/>
            </a:endParaRPr>
          </a:p>
        </p:txBody>
      </p:sp>
    </p:spTree>
    <p:extLst>
      <p:ext uri="{BB962C8B-B14F-4D97-AF65-F5344CB8AC3E}">
        <p14:creationId xmlns:p14="http://schemas.microsoft.com/office/powerpoint/2010/main" val="1490313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2E5FB9A-C5EB-8D0E-1817-326DEEB424FF}"/>
              </a:ext>
            </a:extLst>
          </p:cNvPr>
          <p:cNvSpPr>
            <a:spLocks noGrp="1"/>
          </p:cNvSpPr>
          <p:nvPr>
            <p:ph type="sldNum" sz="quarter" idx="10"/>
          </p:nvPr>
        </p:nvSpPr>
        <p:spPr/>
        <p:txBody>
          <a:bodyPr/>
          <a:lstStyle/>
          <a:p>
            <a:fld id="{543A0986-838B-4D2A-A95C-8CB1738263FE}" type="slidenum">
              <a:rPr lang="ja-JP" altLang="en-US" smtClean="0"/>
              <a:pPr/>
              <a:t>10</a:t>
            </a:fld>
            <a:endParaRPr lang="ja-JP" altLang="en-US"/>
          </a:p>
        </p:txBody>
      </p:sp>
      <p:sp>
        <p:nvSpPr>
          <p:cNvPr id="3" name="テキスト プレースホルダー 2">
            <a:extLst>
              <a:ext uri="{FF2B5EF4-FFF2-40B4-BE49-F238E27FC236}">
                <a16:creationId xmlns:a16="http://schemas.microsoft.com/office/drawing/2014/main" id="{4BDD5E6C-9B14-783D-E538-B47A27AD5E23}"/>
              </a:ext>
            </a:extLst>
          </p:cNvPr>
          <p:cNvSpPr>
            <a:spLocks noGrp="1"/>
          </p:cNvSpPr>
          <p:nvPr>
            <p:ph type="body" sz="quarter" idx="15"/>
          </p:nvPr>
        </p:nvSpPr>
        <p:spPr>
          <a:xfrm>
            <a:off x="417203" y="2864090"/>
            <a:ext cx="4356000" cy="432000"/>
          </a:xfrm>
        </p:spPr>
        <p:txBody>
          <a:bodyPr/>
          <a:lstStyle/>
          <a:p>
            <a:r>
              <a:rPr lang="ja-JP" altLang="en-US" dirty="0">
                <a:solidFill>
                  <a:srgbClr val="046A38"/>
                </a:solidFill>
              </a:rPr>
              <a:t>ＫＧＩ</a:t>
            </a:r>
            <a:r>
              <a:rPr kumimoji="1" lang="ja-JP" altLang="en-US" dirty="0">
                <a:solidFill>
                  <a:srgbClr val="046A38"/>
                </a:solidFill>
              </a:rPr>
              <a:t>達成に向けて必要な検証項目・</a:t>
            </a:r>
            <a:r>
              <a:rPr lang="ja-JP" altLang="en-US" dirty="0">
                <a:solidFill>
                  <a:srgbClr val="046A38"/>
                </a:solidFill>
              </a:rPr>
              <a:t>ＫＰＩ</a:t>
            </a:r>
            <a:endParaRPr kumimoji="1" lang="ja-JP" altLang="en-US" dirty="0">
              <a:solidFill>
                <a:srgbClr val="046A38"/>
              </a:solidFill>
            </a:endParaRPr>
          </a:p>
        </p:txBody>
      </p:sp>
      <p:sp>
        <p:nvSpPr>
          <p:cNvPr id="4" name="タイトル 3">
            <a:extLst>
              <a:ext uri="{FF2B5EF4-FFF2-40B4-BE49-F238E27FC236}">
                <a16:creationId xmlns:a16="http://schemas.microsoft.com/office/drawing/2014/main" id="{1098B0C9-D343-4CEA-0321-1F03ABFACB57}"/>
              </a:ext>
            </a:extLst>
          </p:cNvPr>
          <p:cNvSpPr>
            <a:spLocks noGrp="1"/>
          </p:cNvSpPr>
          <p:nvPr>
            <p:ph type="title"/>
          </p:nvPr>
        </p:nvSpPr>
        <p:spPr/>
        <p:txBody>
          <a:bodyPr/>
          <a:lstStyle/>
          <a:p>
            <a:r>
              <a:rPr kumimoji="1" lang="ja-JP" altLang="en-US" dirty="0"/>
              <a:t>８．</a:t>
            </a:r>
            <a:r>
              <a:rPr lang="ja-JP" altLang="en-US" dirty="0"/>
              <a:t>コンセプト検証</a:t>
            </a:r>
            <a:r>
              <a:rPr kumimoji="1" lang="ja-JP" altLang="en-US" dirty="0"/>
              <a:t>のゴール・目標設定</a:t>
            </a:r>
          </a:p>
        </p:txBody>
      </p:sp>
      <p:sp>
        <p:nvSpPr>
          <p:cNvPr id="5" name="正方形/長方形 4">
            <a:extLst>
              <a:ext uri="{FF2B5EF4-FFF2-40B4-BE49-F238E27FC236}">
                <a16:creationId xmlns:a16="http://schemas.microsoft.com/office/drawing/2014/main" id="{C9682199-8EEB-5BB5-6F18-B89270FD1E0C}"/>
              </a:ext>
            </a:extLst>
          </p:cNvPr>
          <p:cNvSpPr/>
          <p:nvPr/>
        </p:nvSpPr>
        <p:spPr bwMode="gray">
          <a:xfrm>
            <a:off x="403555" y="3742885"/>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＜何を検証するのかについて具体的に記載してください＞</a:t>
            </a:r>
            <a:endParaRPr kumimoji="1" lang="en-US" altLang="ja-JP" sz="1200" dirty="0"/>
          </a:p>
          <a:p>
            <a:pPr marL="88900" defTabSz="762000" eaLnBrk="0" hangingPunct="0">
              <a:lnSpc>
                <a:spcPct val="106000"/>
              </a:lnSpc>
              <a:spcBef>
                <a:spcPts val="0"/>
              </a:spcBef>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検証項目数に応じてフォーマットを適宜修正ください</a:t>
            </a:r>
          </a:p>
        </p:txBody>
      </p:sp>
      <p:sp>
        <p:nvSpPr>
          <p:cNvPr id="6" name="正方形/長方形 5">
            <a:extLst>
              <a:ext uri="{FF2B5EF4-FFF2-40B4-BE49-F238E27FC236}">
                <a16:creationId xmlns:a16="http://schemas.microsoft.com/office/drawing/2014/main" id="{26BFE311-B710-82EE-204C-DC1B69E5CB1F}"/>
              </a:ext>
            </a:extLst>
          </p:cNvPr>
          <p:cNvSpPr/>
          <p:nvPr/>
        </p:nvSpPr>
        <p:spPr bwMode="gray">
          <a:xfrm>
            <a:off x="5120019" y="3742885"/>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＜左記の検証項目について、結果をどのように評価するのかについて記載してください＞</a:t>
            </a:r>
          </a:p>
        </p:txBody>
      </p:sp>
      <p:sp>
        <p:nvSpPr>
          <p:cNvPr id="7" name="二等辺三角形 6">
            <a:extLst>
              <a:ext uri="{FF2B5EF4-FFF2-40B4-BE49-F238E27FC236}">
                <a16:creationId xmlns:a16="http://schemas.microsoft.com/office/drawing/2014/main" id="{9E878708-9D29-8074-ACC6-EB822FAC6A69}"/>
              </a:ext>
            </a:extLst>
          </p:cNvPr>
          <p:cNvSpPr/>
          <p:nvPr/>
        </p:nvSpPr>
        <p:spPr bwMode="gray">
          <a:xfrm rot="5400000">
            <a:off x="4556014" y="4050301"/>
            <a:ext cx="840310" cy="22633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フッター プレースホルダー 4">
            <a:extLst>
              <a:ext uri="{FF2B5EF4-FFF2-40B4-BE49-F238E27FC236}">
                <a16:creationId xmlns:a16="http://schemas.microsoft.com/office/drawing/2014/main" id="{0FB803FB-238C-E954-1637-4FA6FCA1A7A9}"/>
              </a:ext>
            </a:extLst>
          </p:cNvPr>
          <p:cNvSpPr txBox="1">
            <a:spLocks/>
          </p:cNvSpPr>
          <p:nvPr/>
        </p:nvSpPr>
        <p:spPr bwMode="gray">
          <a:xfrm>
            <a:off x="403555" y="3316119"/>
            <a:ext cx="4356000"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a:t>検証項目</a:t>
            </a:r>
            <a:endParaRPr lang="en-US" altLang="ja-JP" dirty="0"/>
          </a:p>
        </p:txBody>
      </p:sp>
      <p:sp>
        <p:nvSpPr>
          <p:cNvPr id="9" name="フッター プレースホルダー 4">
            <a:extLst>
              <a:ext uri="{FF2B5EF4-FFF2-40B4-BE49-F238E27FC236}">
                <a16:creationId xmlns:a16="http://schemas.microsoft.com/office/drawing/2014/main" id="{EEE7C46A-4097-4965-E14A-42B7F28F44EE}"/>
              </a:ext>
            </a:extLst>
          </p:cNvPr>
          <p:cNvSpPr txBox="1">
            <a:spLocks/>
          </p:cNvSpPr>
          <p:nvPr/>
        </p:nvSpPr>
        <p:spPr bwMode="gray">
          <a:xfrm>
            <a:off x="5120019" y="3316119"/>
            <a:ext cx="435707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検証方法　・　</a:t>
            </a:r>
            <a:r>
              <a:rPr lang="en-US" altLang="ja-JP" dirty="0"/>
              <a:t>KPI</a:t>
            </a:r>
          </a:p>
        </p:txBody>
      </p:sp>
      <p:sp>
        <p:nvSpPr>
          <p:cNvPr id="10" name="正方形/長方形 9">
            <a:extLst>
              <a:ext uri="{FF2B5EF4-FFF2-40B4-BE49-F238E27FC236}">
                <a16:creationId xmlns:a16="http://schemas.microsoft.com/office/drawing/2014/main" id="{DF5210AE-2822-789D-6C7F-B6F246BEF3D4}"/>
              </a:ext>
            </a:extLst>
          </p:cNvPr>
          <p:cNvSpPr/>
          <p:nvPr/>
        </p:nvSpPr>
        <p:spPr bwMode="gray">
          <a:xfrm>
            <a:off x="403555" y="4619179"/>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1" name="正方形/長方形 10">
            <a:extLst>
              <a:ext uri="{FF2B5EF4-FFF2-40B4-BE49-F238E27FC236}">
                <a16:creationId xmlns:a16="http://schemas.microsoft.com/office/drawing/2014/main" id="{E68628FB-6739-F43E-DEE2-D7A289642DE0}"/>
              </a:ext>
            </a:extLst>
          </p:cNvPr>
          <p:cNvSpPr/>
          <p:nvPr/>
        </p:nvSpPr>
        <p:spPr bwMode="gray">
          <a:xfrm>
            <a:off x="5120019" y="4619179"/>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12" name="二等辺三角形 11">
            <a:extLst>
              <a:ext uri="{FF2B5EF4-FFF2-40B4-BE49-F238E27FC236}">
                <a16:creationId xmlns:a16="http://schemas.microsoft.com/office/drawing/2014/main" id="{7DC0A195-95C0-04C6-FB53-05065F314926}"/>
              </a:ext>
            </a:extLst>
          </p:cNvPr>
          <p:cNvSpPr/>
          <p:nvPr/>
        </p:nvSpPr>
        <p:spPr bwMode="gray">
          <a:xfrm rot="5400000">
            <a:off x="4556014" y="4926595"/>
            <a:ext cx="840310" cy="22633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874C0D72-7221-1228-EF16-9080F140AFA0}"/>
              </a:ext>
            </a:extLst>
          </p:cNvPr>
          <p:cNvSpPr/>
          <p:nvPr/>
        </p:nvSpPr>
        <p:spPr bwMode="gray">
          <a:xfrm>
            <a:off x="402480" y="5496820"/>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43F8ED73-E99F-CA9D-B52F-E49291AAAA94}"/>
              </a:ext>
            </a:extLst>
          </p:cNvPr>
          <p:cNvSpPr/>
          <p:nvPr/>
        </p:nvSpPr>
        <p:spPr bwMode="gray">
          <a:xfrm>
            <a:off x="5118944" y="5496820"/>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15" name="二等辺三角形 14">
            <a:extLst>
              <a:ext uri="{FF2B5EF4-FFF2-40B4-BE49-F238E27FC236}">
                <a16:creationId xmlns:a16="http://schemas.microsoft.com/office/drawing/2014/main" id="{CF24C07B-DDB8-470F-9C39-87657140B536}"/>
              </a:ext>
            </a:extLst>
          </p:cNvPr>
          <p:cNvSpPr/>
          <p:nvPr/>
        </p:nvSpPr>
        <p:spPr bwMode="gray">
          <a:xfrm rot="5400000">
            <a:off x="4554939" y="5804236"/>
            <a:ext cx="840310" cy="22633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6" name="フッター プレースホルダー 4">
            <a:extLst>
              <a:ext uri="{FF2B5EF4-FFF2-40B4-BE49-F238E27FC236}">
                <a16:creationId xmlns:a16="http://schemas.microsoft.com/office/drawing/2014/main" id="{D111386A-B29B-9117-5952-6F1E25AA1C63}"/>
              </a:ext>
            </a:extLst>
          </p:cNvPr>
          <p:cNvSpPr txBox="1">
            <a:spLocks/>
          </p:cNvSpPr>
          <p:nvPr/>
        </p:nvSpPr>
        <p:spPr bwMode="gray">
          <a:xfrm>
            <a:off x="402480" y="1484313"/>
            <a:ext cx="1112421" cy="1327126"/>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コンセプト検証</a:t>
            </a:r>
            <a:endParaRPr lang="en-US" altLang="ja-JP" dirty="0"/>
          </a:p>
          <a:p>
            <a:r>
              <a:rPr lang="ja-JP" altLang="en-US" dirty="0"/>
              <a:t>のゴール</a:t>
            </a:r>
            <a:endParaRPr lang="en-US" altLang="ja-JP" dirty="0"/>
          </a:p>
        </p:txBody>
      </p:sp>
      <p:sp>
        <p:nvSpPr>
          <p:cNvPr id="17" name="正方形/長方形 16">
            <a:extLst>
              <a:ext uri="{FF2B5EF4-FFF2-40B4-BE49-F238E27FC236}">
                <a16:creationId xmlns:a16="http://schemas.microsoft.com/office/drawing/2014/main" id="{FD71F655-7424-8F87-EFC0-1A7F64556506}"/>
              </a:ext>
            </a:extLst>
          </p:cNvPr>
          <p:cNvSpPr/>
          <p:nvPr/>
        </p:nvSpPr>
        <p:spPr bwMode="gray">
          <a:xfrm>
            <a:off x="1634128" y="1488360"/>
            <a:ext cx="3125427" cy="132308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・＜仮説と想定する定性的な成果イメージを記載してください＞</a:t>
            </a:r>
          </a:p>
        </p:txBody>
      </p:sp>
      <p:sp>
        <p:nvSpPr>
          <p:cNvPr id="18" name="二等辺三角形 17">
            <a:extLst>
              <a:ext uri="{FF2B5EF4-FFF2-40B4-BE49-F238E27FC236}">
                <a16:creationId xmlns:a16="http://schemas.microsoft.com/office/drawing/2014/main" id="{48B5C798-78B9-57B3-9631-438D00D6D997}"/>
              </a:ext>
            </a:extLst>
          </p:cNvPr>
          <p:cNvSpPr/>
          <p:nvPr/>
        </p:nvSpPr>
        <p:spPr bwMode="gray">
          <a:xfrm rot="5400000">
            <a:off x="4380671" y="2103848"/>
            <a:ext cx="1189675" cy="22550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047E7308-6336-F369-A28B-D596E95354FF}"/>
              </a:ext>
            </a:extLst>
          </p:cNvPr>
          <p:cNvSpPr/>
          <p:nvPr/>
        </p:nvSpPr>
        <p:spPr bwMode="gray">
          <a:xfrm>
            <a:off x="6363573" y="1484313"/>
            <a:ext cx="3125427" cy="132308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dirty="0">
                <a:solidFill>
                  <a:prstClr val="black"/>
                </a:solidFill>
                <a:latin typeface="+mn-lt"/>
                <a:cs typeface="+mn-cs"/>
              </a:rPr>
              <a:t>コンセプト検証</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のゴール、成果イメージを踏まえた</a:t>
            </a:r>
            <a:r>
              <a:rPr kumimoji="1" lang="ja-JP" altLang="en-US" sz="1200" dirty="0">
                <a:solidFill>
                  <a:prstClr val="black"/>
                </a:solidFill>
                <a:latin typeface="+mn-lt"/>
                <a:cs typeface="+mn-cs"/>
              </a:rPr>
              <a:t>定量的な</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成果指標・目標を記載してください＞</a:t>
            </a:r>
          </a:p>
        </p:txBody>
      </p:sp>
      <p:sp>
        <p:nvSpPr>
          <p:cNvPr id="20" name="フッター プレースホルダー 4">
            <a:extLst>
              <a:ext uri="{FF2B5EF4-FFF2-40B4-BE49-F238E27FC236}">
                <a16:creationId xmlns:a16="http://schemas.microsoft.com/office/drawing/2014/main" id="{7A0B5169-C25C-DDD6-1644-54F3FF967CFC}"/>
              </a:ext>
            </a:extLst>
          </p:cNvPr>
          <p:cNvSpPr txBox="1">
            <a:spLocks/>
          </p:cNvSpPr>
          <p:nvPr/>
        </p:nvSpPr>
        <p:spPr bwMode="gray">
          <a:xfrm>
            <a:off x="5122498" y="1484313"/>
            <a:ext cx="1112421" cy="1327126"/>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en-US" altLang="ja-JP" dirty="0"/>
              <a:t>KGI</a:t>
            </a:r>
          </a:p>
        </p:txBody>
      </p:sp>
      <p:sp>
        <p:nvSpPr>
          <p:cNvPr id="21" name="テキスト プレースホルダー 2">
            <a:extLst>
              <a:ext uri="{FF2B5EF4-FFF2-40B4-BE49-F238E27FC236}">
                <a16:creationId xmlns:a16="http://schemas.microsoft.com/office/drawing/2014/main" id="{E5EFDC75-1A60-D8F5-3793-0AE05E262D73}"/>
              </a:ext>
            </a:extLst>
          </p:cNvPr>
          <p:cNvSpPr txBox="1">
            <a:spLocks/>
          </p:cNvSpPr>
          <p:nvPr/>
        </p:nvSpPr>
        <p:spPr bwMode="gray">
          <a:xfrm>
            <a:off x="402480" y="1052000"/>
            <a:ext cx="4356000" cy="432000"/>
          </a:xfrm>
          <a:prstGeom prst="rect">
            <a:avLst/>
          </a:prstGeom>
        </p:spPr>
        <p:txBody>
          <a:bodyPr wrap="none"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dirty="0">
                <a:solidFill>
                  <a:srgbClr val="046A38"/>
                </a:solidFill>
              </a:rPr>
              <a:t>コンセプト検証で目指すゴールとＫＧＩ</a:t>
            </a:r>
          </a:p>
        </p:txBody>
      </p:sp>
    </p:spTree>
    <p:extLst>
      <p:ext uri="{BB962C8B-B14F-4D97-AF65-F5344CB8AC3E}">
        <p14:creationId xmlns:p14="http://schemas.microsoft.com/office/powerpoint/2010/main" val="3118755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45BFCA1-28D6-B513-A6D1-8AED5DEF8BDF}"/>
              </a:ext>
            </a:extLst>
          </p:cNvPr>
          <p:cNvSpPr>
            <a:spLocks noGrp="1"/>
          </p:cNvSpPr>
          <p:nvPr>
            <p:ph type="sldNum" sz="quarter" idx="10"/>
          </p:nvPr>
        </p:nvSpPr>
        <p:spPr/>
        <p:txBody>
          <a:bodyPr/>
          <a:lstStyle/>
          <a:p>
            <a:fld id="{543A0986-838B-4D2A-A95C-8CB1738263FE}" type="slidenum">
              <a:rPr lang="ja-JP" altLang="en-US" smtClean="0"/>
              <a:pPr/>
              <a:t>11</a:t>
            </a:fld>
            <a:endParaRPr lang="ja-JP" altLang="en-US"/>
          </a:p>
        </p:txBody>
      </p:sp>
      <p:sp>
        <p:nvSpPr>
          <p:cNvPr id="3" name="テキスト プレースホルダー 2">
            <a:extLst>
              <a:ext uri="{FF2B5EF4-FFF2-40B4-BE49-F238E27FC236}">
                <a16:creationId xmlns:a16="http://schemas.microsoft.com/office/drawing/2014/main" id="{F9864E22-2E63-45E4-1076-8BB692978074}"/>
              </a:ext>
            </a:extLst>
          </p:cNvPr>
          <p:cNvSpPr>
            <a:spLocks noGrp="1"/>
          </p:cNvSpPr>
          <p:nvPr>
            <p:ph type="body" sz="quarter" idx="15"/>
          </p:nvPr>
        </p:nvSpPr>
        <p:spPr/>
        <p:txBody>
          <a:bodyPr/>
          <a:lstStyle/>
          <a:p>
            <a:r>
              <a:rPr kumimoji="1" lang="ja-JP" altLang="en-US" dirty="0">
                <a:solidFill>
                  <a:srgbClr val="046A38"/>
                </a:solidFill>
              </a:rPr>
              <a:t>参画するステークホルダーとプロジェクト推進体制</a:t>
            </a:r>
          </a:p>
        </p:txBody>
      </p:sp>
      <p:sp>
        <p:nvSpPr>
          <p:cNvPr id="4" name="タイトル 3">
            <a:extLst>
              <a:ext uri="{FF2B5EF4-FFF2-40B4-BE49-F238E27FC236}">
                <a16:creationId xmlns:a16="http://schemas.microsoft.com/office/drawing/2014/main" id="{EF0C3DFA-4C5B-ED2D-5619-CD6771F73BA7}"/>
              </a:ext>
            </a:extLst>
          </p:cNvPr>
          <p:cNvSpPr>
            <a:spLocks noGrp="1"/>
          </p:cNvSpPr>
          <p:nvPr>
            <p:ph type="title"/>
          </p:nvPr>
        </p:nvSpPr>
        <p:spPr/>
        <p:txBody>
          <a:bodyPr/>
          <a:lstStyle/>
          <a:p>
            <a:r>
              <a:rPr kumimoji="1" lang="ja-JP" altLang="en-US" dirty="0"/>
              <a:t>９．プロジェクト推進体制</a:t>
            </a:r>
          </a:p>
        </p:txBody>
      </p:sp>
      <p:sp>
        <p:nvSpPr>
          <p:cNvPr id="5" name="正方形/長方形 4">
            <a:extLst>
              <a:ext uri="{FF2B5EF4-FFF2-40B4-BE49-F238E27FC236}">
                <a16:creationId xmlns:a16="http://schemas.microsoft.com/office/drawing/2014/main" id="{656BDA0A-F4C3-9612-6587-B57260B53177}"/>
              </a:ext>
            </a:extLst>
          </p:cNvPr>
          <p:cNvSpPr/>
          <p:nvPr/>
        </p:nvSpPr>
        <p:spPr bwMode="gray">
          <a:xfrm>
            <a:off x="5132387" y="2088243"/>
            <a:ext cx="4355535" cy="4507085"/>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＜ステークホルダーを含めたプロジェクトの推進体制・座組を図等で記載ください＞</a:t>
            </a:r>
          </a:p>
        </p:txBody>
      </p:sp>
      <p:sp>
        <p:nvSpPr>
          <p:cNvPr id="7" name="フッター プレースホルダー 4">
            <a:extLst>
              <a:ext uri="{FF2B5EF4-FFF2-40B4-BE49-F238E27FC236}">
                <a16:creationId xmlns:a16="http://schemas.microsoft.com/office/drawing/2014/main" id="{925C5058-29FF-77FC-47E4-B286687DD170}"/>
              </a:ext>
            </a:extLst>
          </p:cNvPr>
          <p:cNvSpPr txBox="1">
            <a:spLocks/>
          </p:cNvSpPr>
          <p:nvPr/>
        </p:nvSpPr>
        <p:spPr bwMode="gray">
          <a:xfrm>
            <a:off x="415925" y="1664738"/>
            <a:ext cx="4357688"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ステークホルダー（協力先）</a:t>
            </a:r>
            <a:endParaRPr lang="en-US" altLang="ja-JP" dirty="0"/>
          </a:p>
        </p:txBody>
      </p:sp>
      <p:sp>
        <p:nvSpPr>
          <p:cNvPr id="8" name="フッター プレースホルダー 4">
            <a:extLst>
              <a:ext uri="{FF2B5EF4-FFF2-40B4-BE49-F238E27FC236}">
                <a16:creationId xmlns:a16="http://schemas.microsoft.com/office/drawing/2014/main" id="{EA70BDA8-057D-131B-AA48-E7E01CEBE058}"/>
              </a:ext>
            </a:extLst>
          </p:cNvPr>
          <p:cNvSpPr txBox="1">
            <a:spLocks/>
          </p:cNvSpPr>
          <p:nvPr/>
        </p:nvSpPr>
        <p:spPr bwMode="gray">
          <a:xfrm>
            <a:off x="5132387" y="1664738"/>
            <a:ext cx="435553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プロジェクト推進体制</a:t>
            </a:r>
            <a:endParaRPr lang="en-US" altLang="ja-JP" dirty="0"/>
          </a:p>
        </p:txBody>
      </p:sp>
      <p:sp>
        <p:nvSpPr>
          <p:cNvPr id="22" name="正方形/長方形 21">
            <a:extLst>
              <a:ext uri="{FF2B5EF4-FFF2-40B4-BE49-F238E27FC236}">
                <a16:creationId xmlns:a16="http://schemas.microsoft.com/office/drawing/2014/main" id="{C772EFCC-36CF-7E38-2B5C-1687439F7711}"/>
              </a:ext>
            </a:extLst>
          </p:cNvPr>
          <p:cNvSpPr/>
          <p:nvPr/>
        </p:nvSpPr>
        <p:spPr bwMode="gray">
          <a:xfrm>
            <a:off x="415925" y="2090565"/>
            <a:ext cx="4355535" cy="4507085"/>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＜コンセプト検証に参画・協力するステークホルダーの組織名、役割分担や提供アセットなどを記載ください＞</a:t>
            </a:r>
          </a:p>
        </p:txBody>
      </p:sp>
    </p:spTree>
    <p:extLst>
      <p:ext uri="{BB962C8B-B14F-4D97-AF65-F5344CB8AC3E}">
        <p14:creationId xmlns:p14="http://schemas.microsoft.com/office/powerpoint/2010/main" val="48357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12</a:t>
            </a:fld>
            <a:endParaRPr lang="ja-JP" altLang="en-US" dirty="0"/>
          </a:p>
        </p:txBody>
      </p:sp>
      <p:graphicFrame>
        <p:nvGraphicFramePr>
          <p:cNvPr id="17" name="表 28">
            <a:extLst>
              <a:ext uri="{FF2B5EF4-FFF2-40B4-BE49-F238E27FC236}">
                <a16:creationId xmlns:a16="http://schemas.microsoft.com/office/drawing/2014/main" id="{65344D2B-AD78-4ABA-B73E-87A12EB22E7E}"/>
              </a:ext>
            </a:extLst>
          </p:cNvPr>
          <p:cNvGraphicFramePr/>
          <p:nvPr>
            <p:extLst>
              <p:ext uri="{D42A27DB-BD31-4B8C-83A1-F6EECF244321}">
                <p14:modId xmlns:p14="http://schemas.microsoft.com/office/powerpoint/2010/main" val="2275418816"/>
              </p:ext>
            </p:extLst>
          </p:nvPr>
        </p:nvGraphicFramePr>
        <p:xfrm>
          <a:off x="415924" y="1486837"/>
          <a:ext cx="9072003" cy="5132070"/>
        </p:xfrm>
        <a:graphic>
          <a:graphicData uri="http://schemas.openxmlformats.org/drawingml/2006/table">
            <a:tbl>
              <a:tblPr/>
              <a:tblGrid>
                <a:gridCol w="1256568">
                  <a:extLst>
                    <a:ext uri="{9D8B030D-6E8A-4147-A177-3AD203B41FA5}">
                      <a16:colId xmlns:a16="http://schemas.microsoft.com/office/drawing/2014/main" val="3458151589"/>
                    </a:ext>
                  </a:extLst>
                </a:gridCol>
                <a:gridCol w="1563087">
                  <a:extLst>
                    <a:ext uri="{9D8B030D-6E8A-4147-A177-3AD203B41FA5}">
                      <a16:colId xmlns:a16="http://schemas.microsoft.com/office/drawing/2014/main" val="3309018820"/>
                    </a:ext>
                  </a:extLst>
                </a:gridCol>
                <a:gridCol w="1563087">
                  <a:extLst>
                    <a:ext uri="{9D8B030D-6E8A-4147-A177-3AD203B41FA5}">
                      <a16:colId xmlns:a16="http://schemas.microsoft.com/office/drawing/2014/main" val="4016261264"/>
                    </a:ext>
                  </a:extLst>
                </a:gridCol>
                <a:gridCol w="1563087">
                  <a:extLst>
                    <a:ext uri="{9D8B030D-6E8A-4147-A177-3AD203B41FA5}">
                      <a16:colId xmlns:a16="http://schemas.microsoft.com/office/drawing/2014/main" val="2465150095"/>
                    </a:ext>
                  </a:extLst>
                </a:gridCol>
                <a:gridCol w="1563087">
                  <a:extLst>
                    <a:ext uri="{9D8B030D-6E8A-4147-A177-3AD203B41FA5}">
                      <a16:colId xmlns:a16="http://schemas.microsoft.com/office/drawing/2014/main" val="2158812644"/>
                    </a:ext>
                  </a:extLst>
                </a:gridCol>
                <a:gridCol w="1563087">
                  <a:extLst>
                    <a:ext uri="{9D8B030D-6E8A-4147-A177-3AD203B41FA5}">
                      <a16:colId xmlns:a16="http://schemas.microsoft.com/office/drawing/2014/main" val="363630208"/>
                    </a:ext>
                  </a:extLst>
                </a:gridCol>
              </a:tblGrid>
              <a:tr h="207979">
                <a:tc rowSpan="2">
                  <a:txBody>
                    <a:bodyPr/>
                    <a:lstStyle/>
                    <a:p>
                      <a:pPr marL="0" algn="ctr" defTabSz="990564" rtl="0" eaLnBrk="1" latinLnBrk="0" hangingPunct="1">
                        <a:lnSpc>
                          <a:spcPct val="105999"/>
                        </a:lnSpc>
                        <a:defRPr sz="1800"/>
                      </a:pPr>
                      <a:r>
                        <a:rPr kumimoji="1" lang="ja-JP" altLang="en-US" sz="1100" b="1" kern="1200" dirty="0">
                          <a:solidFill>
                            <a:srgbClr val="FFFFFF"/>
                          </a:solidFill>
                          <a:latin typeface="+mn-ea"/>
                          <a:ea typeface="+mn-ea"/>
                          <a:cs typeface="+mn-cs"/>
                        </a:rPr>
                        <a:t>業務内容</a:t>
                      </a: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gridSpan="5">
                  <a:txBody>
                    <a:bodyPr/>
                    <a:lstStyle/>
                    <a:p>
                      <a:pPr algn="ctr">
                        <a:lnSpc>
                          <a:spcPct val="105999"/>
                        </a:lnSpc>
                        <a:defRPr sz="1200">
                          <a:solidFill>
                            <a:srgbClr val="FFFFFF"/>
                          </a:solidFill>
                        </a:defRPr>
                      </a:pPr>
                      <a:r>
                        <a:rPr kumimoji="1" lang="en-US" sz="1100" b="1" kern="1200" dirty="0">
                          <a:solidFill>
                            <a:srgbClr val="FFFFFF"/>
                          </a:solidFill>
                          <a:latin typeface="+mn-ea"/>
                          <a:ea typeface="+mn-ea"/>
                          <a:sym typeface="ＭＳ Ｐゴシック"/>
                        </a:rPr>
                        <a:t>2025</a:t>
                      </a:r>
                      <a:r>
                        <a:rPr kumimoji="1" lang="ja-JP" altLang="en-US" sz="1100" b="1" kern="1200" dirty="0">
                          <a:solidFill>
                            <a:srgbClr val="FFFFFF"/>
                          </a:solidFill>
                          <a:latin typeface="+mn-ea"/>
                          <a:ea typeface="+mn-ea"/>
                          <a:sym typeface="ＭＳ Ｐゴシック"/>
                        </a:rPr>
                        <a:t>年</a:t>
                      </a:r>
                      <a:endParaRPr sz="1100" b="1" dirty="0">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2</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tcPr>
                </a:tc>
                <a:tc hMerge="1">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3</a:t>
                      </a:r>
                      <a:r>
                        <a:rPr lang="ja-JP" altLang="en-US" sz="1100" b="1" dirty="0">
                          <a:latin typeface="+mn-ea"/>
                          <a:ea typeface="+mn-ea"/>
                          <a:cs typeface="ＭＳ Ｐゴシック"/>
                          <a:sym typeface="ＭＳ Ｐゴシック"/>
                        </a:rPr>
                        <a:t>月</a:t>
                      </a:r>
                    </a:p>
                  </a:txBody>
                  <a:tcPr marL="36000" marR="36000" marT="0" marB="0" anchor="ctr" horzOverflow="overflow"/>
                </a:tc>
                <a:tc hMerge="1">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4</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tc>
                <a:tc hMerge="1">
                  <a:txBody>
                    <a:bodyPr/>
                    <a:lstStyle/>
                    <a:p>
                      <a:pPr algn="ctr">
                        <a:lnSpc>
                          <a:spcPct val="105999"/>
                        </a:lnSpc>
                        <a:defRPr sz="1200">
                          <a:solidFill>
                            <a:srgbClr val="FFFFFF"/>
                          </a:solidFill>
                        </a:defRPr>
                      </a:pPr>
                      <a:endParaRPr sz="1100" b="1" dirty="0">
                        <a:latin typeface="+mn-ea"/>
                        <a:ea typeface="+mn-ea"/>
                        <a:cs typeface="ＭＳ Ｐゴシック"/>
                        <a:sym typeface="ＭＳ Ｐゴシック"/>
                      </a:endParaRPr>
                    </a:p>
                  </a:txBody>
                  <a:tcPr marL="36000" marR="36000" marT="0" marB="0" anchor="ctr" horzOverflow="overflow"/>
                </a:tc>
                <a:extLst>
                  <a:ext uri="{0D108BD9-81ED-4DB2-BD59-A6C34878D82A}">
                    <a16:rowId xmlns:a16="http://schemas.microsoft.com/office/drawing/2014/main" val="10000"/>
                  </a:ext>
                </a:extLst>
              </a:tr>
              <a:tr h="207979">
                <a:tc vMerge="1">
                  <a:txBody>
                    <a:bodyPr/>
                    <a:lstStyle/>
                    <a:p>
                      <a:pPr marL="0" algn="ctr" defTabSz="990564" rtl="0" eaLnBrk="1" latinLnBrk="0" hangingPunct="1">
                        <a:lnSpc>
                          <a:spcPct val="105999"/>
                        </a:lnSpc>
                        <a:defRPr sz="1800"/>
                      </a:pP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kumimoji="1" lang="en-US" altLang="ja-JP" sz="1100" b="1" kern="1200" dirty="0">
                          <a:solidFill>
                            <a:srgbClr val="FFFFFF"/>
                          </a:solidFill>
                          <a:latin typeface="+mn-ea"/>
                          <a:ea typeface="+mn-ea"/>
                          <a:cs typeface="ＭＳ Ｐゴシック"/>
                          <a:sym typeface="ＭＳ Ｐゴシック"/>
                        </a:rPr>
                        <a:t>6</a:t>
                      </a:r>
                      <a:r>
                        <a:rPr kumimoji="1" lang="ja-JP" altLang="en-US" sz="1100" b="1" kern="1200" dirty="0">
                          <a:solidFill>
                            <a:srgbClr val="FFFFFF"/>
                          </a:solidFill>
                          <a:latin typeface="+mn-ea"/>
                          <a:ea typeface="+mn-ea"/>
                          <a:cs typeface="ＭＳ Ｐゴシック"/>
                          <a:sym typeface="ＭＳ Ｐゴシック"/>
                        </a:rPr>
                        <a:t>月</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7</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8</a:t>
                      </a:r>
                      <a:r>
                        <a:rPr lang="ja-JP" altLang="en-US" sz="1100" b="1" dirty="0">
                          <a:latin typeface="+mn-ea"/>
                          <a:ea typeface="+mn-ea"/>
                          <a:cs typeface="ＭＳ Ｐゴシック"/>
                          <a:sym typeface="ＭＳ Ｐゴシック"/>
                        </a:rPr>
                        <a:t>月</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9</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10</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666707894"/>
                  </a:ext>
                </a:extLst>
              </a:tr>
              <a:tr h="432000">
                <a:tc>
                  <a:txBody>
                    <a:bodyPr/>
                    <a:lstStyle/>
                    <a:p>
                      <a:pPr algn="ctr">
                        <a:lnSpc>
                          <a:spcPct val="105999"/>
                        </a:lnSpc>
                        <a:defRPr sz="1200"/>
                      </a:pPr>
                      <a:r>
                        <a:rPr lang="ja-JP" altLang="en-US" sz="1100" b="1" baseline="0" dirty="0">
                          <a:solidFill>
                            <a:schemeClr val="tx1"/>
                          </a:solidFill>
                          <a:latin typeface="+mn-ea"/>
                          <a:ea typeface="+mn-ea"/>
                        </a:rPr>
                        <a:t>目標</a:t>
                      </a:r>
                      <a:endParaRPr lang="en-US" altLang="ja-JP" sz="1100" b="1" baseline="0" dirty="0">
                        <a:solidFill>
                          <a:schemeClr val="tx1"/>
                        </a:solidFill>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extLst>
                  <a:ext uri="{0D108BD9-81ED-4DB2-BD59-A6C34878D82A}">
                    <a16:rowId xmlns:a16="http://schemas.microsoft.com/office/drawing/2014/main" val="10002"/>
                  </a:ext>
                </a:extLst>
              </a:tr>
              <a:tr h="1764056">
                <a:tc>
                  <a:txBody>
                    <a:bodyPr/>
                    <a:lstStyle/>
                    <a:p>
                      <a:pPr algn="ctr">
                        <a:lnSpc>
                          <a:spcPct val="105999"/>
                        </a:lnSpc>
                        <a:defRPr sz="1200"/>
                      </a:pPr>
                      <a:r>
                        <a:rPr lang="ja-JP" altLang="en-US" sz="1100" b="1" dirty="0">
                          <a:latin typeface="+mn-ea"/>
                          <a:ea typeface="+mn-ea"/>
                        </a:rPr>
                        <a:t>企画・構想</a:t>
                      </a:r>
                      <a:endParaRPr lang="en-US" sz="1100" b="1" dirty="0">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6577392"/>
                  </a:ext>
                </a:extLst>
              </a:tr>
              <a:tr h="1764056">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検証</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8039572"/>
                  </a:ext>
                </a:extLst>
              </a:tr>
              <a:tr h="756000">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取りまとめ</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9583488"/>
                  </a:ext>
                </a:extLst>
              </a:tr>
            </a:tbl>
          </a:graphicData>
        </a:graphic>
      </p:graphicFrame>
      <p:sp>
        <p:nvSpPr>
          <p:cNvPr id="25" name="二等辺三角形 24">
            <a:extLst>
              <a:ext uri="{FF2B5EF4-FFF2-40B4-BE49-F238E27FC236}">
                <a16:creationId xmlns:a16="http://schemas.microsoft.com/office/drawing/2014/main" id="{E5DFCEDE-81E2-4EB5-A955-FE268384A55A}"/>
              </a:ext>
            </a:extLst>
          </p:cNvPr>
          <p:cNvSpPr/>
          <p:nvPr/>
        </p:nvSpPr>
        <p:spPr bwMode="gray">
          <a:xfrm flipV="1">
            <a:off x="9003128" y="2221186"/>
            <a:ext cx="158400" cy="104442"/>
          </a:xfrm>
          <a:prstGeom prst="triangle">
            <a:avLst/>
          </a:prstGeom>
          <a:solidFill>
            <a:schemeClr val="accent5"/>
          </a:solidFill>
          <a:ln w="12700">
            <a:noFill/>
            <a:miter lim="800000"/>
            <a:headEnd/>
            <a:tailEnd/>
          </a:ln>
        </p:spPr>
        <p:txBody>
          <a:bodyPr lIns="72000" tIns="72000" rIns="72000" bIns="72000" rtlCol="0" anchor="ctr"/>
          <a:lstStyle/>
          <a:p>
            <a:pPr marL="0" marR="0" lvl="0" indent="0" algn="ctr" defTabSz="762000" rtl="0" eaLnBrk="0" fontAlgn="base" latinLnBrk="0" hangingPunct="0">
              <a:lnSpc>
                <a:spcPct val="106000"/>
              </a:lnSpc>
              <a:spcBef>
                <a:spcPts val="600"/>
              </a:spcBef>
              <a:spcAft>
                <a:spcPct val="0"/>
              </a:spcAft>
              <a:buClrTx/>
              <a:buSzTx/>
              <a:buFontTx/>
              <a:buNone/>
              <a:tabLst/>
              <a:defRPr/>
            </a:pPr>
            <a:endParaRPr kumimoji="1" lang="ja-JP" altLang="en-US" sz="1200" b="1" i="0" u="none" strike="noStrike" kern="1200" cap="none" spc="0" normalizeH="0" baseline="0" noProof="0" dirty="0">
              <a:ln>
                <a:noFill/>
              </a:ln>
              <a:solidFill>
                <a:srgbClr val="012169"/>
              </a:solidFill>
              <a:effectLst/>
              <a:uLnTx/>
              <a:uFillTx/>
              <a:latin typeface="ＭＳ Ｐゴシック"/>
              <a:ea typeface="ＭＳ Ｐゴシック"/>
              <a:cs typeface="Arial" charset="0"/>
            </a:endParaRPr>
          </a:p>
        </p:txBody>
      </p:sp>
      <p:sp>
        <p:nvSpPr>
          <p:cNvPr id="26" name="テキスト ボックス 25">
            <a:extLst>
              <a:ext uri="{FF2B5EF4-FFF2-40B4-BE49-F238E27FC236}">
                <a16:creationId xmlns:a16="http://schemas.microsoft.com/office/drawing/2014/main" id="{C3693EA7-E637-4492-AFC0-A199873D89F0}"/>
              </a:ext>
            </a:extLst>
          </p:cNvPr>
          <p:cNvSpPr txBox="1"/>
          <p:nvPr/>
        </p:nvSpPr>
        <p:spPr>
          <a:xfrm>
            <a:off x="8692780" y="1991275"/>
            <a:ext cx="779097" cy="199967"/>
          </a:xfrm>
          <a:prstGeom prst="rect">
            <a:avLst/>
          </a:prstGeom>
          <a:solidFill>
            <a:schemeClr val="accent5"/>
          </a:solidFill>
          <a:ln w="12700" algn="ctr">
            <a:noFill/>
            <a:miter lim="800000"/>
            <a:headEnd/>
            <a:tailEnd/>
          </a:ln>
        </p:spPr>
        <p:txBody>
          <a:bodyPr wrap="none" lIns="36000" tIns="36000" rIns="36000" bIns="36000" rtlCol="0" anchor="ctr"/>
          <a:lstStyle>
            <a:defPPr>
              <a:defRPr lang="en-US"/>
            </a:defPPr>
            <a:lvl1pPr marL="0" marR="0" lvl="0" indent="0" algn="ctr" defTabSz="914400" eaLnBrk="1" latinLnBrk="0" hangingPunct="1">
              <a:lnSpc>
                <a:spcPct val="100000"/>
              </a:lnSpc>
              <a:buClrTx/>
              <a:buSzTx/>
              <a:buFont typeface="Wingdings 2" pitchFamily="18" charset="2"/>
              <a:buNone/>
              <a:tabLst/>
              <a:defRPr kumimoji="1" sz="1000" b="1" i="0" u="none" strike="noStrike" cap="none" spc="0" normalizeH="0" baseline="0">
                <a:ln>
                  <a:noFill/>
                </a:ln>
                <a:solidFill>
                  <a:prstClr val="white"/>
                </a:solidFill>
                <a:effectLst/>
                <a:uLnTx/>
                <a:uFillTx/>
                <a:latin typeface="游ゴシック" panose="020B0400000000000000" pitchFamily="50" charset="-128"/>
                <a:ea typeface="游ゴシック" panose="020B0400000000000000" pitchFamily="50" charset="-128"/>
              </a:defRPr>
            </a:lvl1pPr>
          </a:lstStyle>
          <a:p>
            <a:r>
              <a:rPr lang="ja-JP" altLang="en-US" dirty="0"/>
              <a:t>最終報告</a:t>
            </a:r>
            <a:endParaRPr lang="en-US" altLang="ja-JP" dirty="0"/>
          </a:p>
        </p:txBody>
      </p:sp>
      <p:cxnSp>
        <p:nvCxnSpPr>
          <p:cNvPr id="27" name="直線コネクタ 26">
            <a:extLst>
              <a:ext uri="{FF2B5EF4-FFF2-40B4-BE49-F238E27FC236}">
                <a16:creationId xmlns:a16="http://schemas.microsoft.com/office/drawing/2014/main" id="{A50BDA39-9545-4F79-93EB-4A9E551C9C22}"/>
              </a:ext>
            </a:extLst>
          </p:cNvPr>
          <p:cNvCxnSpPr>
            <a:cxnSpLocks/>
          </p:cNvCxnSpPr>
          <p:nvPr/>
        </p:nvCxnSpPr>
        <p:spPr>
          <a:xfrm>
            <a:off x="9082328" y="2239116"/>
            <a:ext cx="0" cy="435600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39" name="タイトル 3">
            <a:extLst>
              <a:ext uri="{FF2B5EF4-FFF2-40B4-BE49-F238E27FC236}">
                <a16:creationId xmlns:a16="http://schemas.microsoft.com/office/drawing/2014/main" id="{5AC836FC-CCF5-4E9D-BF76-CCD121CADF5D}"/>
              </a:ext>
            </a:extLst>
          </p:cNvPr>
          <p:cNvSpPr>
            <a:spLocks noGrp="1"/>
          </p:cNvSpPr>
          <p:nvPr>
            <p:ph type="title"/>
          </p:nvPr>
        </p:nvSpPr>
        <p:spPr>
          <a:xfrm>
            <a:off x="417000" y="180000"/>
            <a:ext cx="9072000" cy="615600"/>
          </a:xfrm>
        </p:spPr>
        <p:txBody>
          <a:bodyPr/>
          <a:lstStyle/>
          <a:p>
            <a:r>
              <a:rPr kumimoji="1" lang="ja-JP" altLang="en-US" dirty="0"/>
              <a:t>１０．スケジュール</a:t>
            </a:r>
          </a:p>
        </p:txBody>
      </p:sp>
      <p:sp>
        <p:nvSpPr>
          <p:cNvPr id="40" name="テキスト プレースホルダー 3">
            <a:extLst>
              <a:ext uri="{FF2B5EF4-FFF2-40B4-BE49-F238E27FC236}">
                <a16:creationId xmlns:a16="http://schemas.microsoft.com/office/drawing/2014/main" id="{20680FEC-A0F5-4D12-BFDF-9050EB7EB1AA}"/>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スケジュール・タスク</a:t>
            </a:r>
          </a:p>
        </p:txBody>
      </p:sp>
      <p:sp>
        <p:nvSpPr>
          <p:cNvPr id="21" name="四角形: 角を丸くする 20">
            <a:extLst>
              <a:ext uri="{FF2B5EF4-FFF2-40B4-BE49-F238E27FC236}">
                <a16:creationId xmlns:a16="http://schemas.microsoft.com/office/drawing/2014/main" id="{36EDB94C-626C-4734-883D-AF8AE31FC3B2}"/>
              </a:ext>
            </a:extLst>
          </p:cNvPr>
          <p:cNvSpPr/>
          <p:nvPr/>
        </p:nvSpPr>
        <p:spPr bwMode="gray">
          <a:xfrm>
            <a:off x="2059684" y="2804326"/>
            <a:ext cx="2521214" cy="1067960"/>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タスクの前後関係が分かるように記載してください</a:t>
            </a:r>
          </a:p>
        </p:txBody>
      </p:sp>
      <p:sp>
        <p:nvSpPr>
          <p:cNvPr id="2" name="正方形/長方形 1">
            <a:extLst>
              <a:ext uri="{FF2B5EF4-FFF2-40B4-BE49-F238E27FC236}">
                <a16:creationId xmlns:a16="http://schemas.microsoft.com/office/drawing/2014/main" id="{4DF958C2-A9BF-7CE8-29F0-683865EC9584}"/>
              </a:ext>
            </a:extLst>
          </p:cNvPr>
          <p:cNvSpPr/>
          <p:nvPr/>
        </p:nvSpPr>
        <p:spPr bwMode="gray">
          <a:xfrm>
            <a:off x="4231532" y="800100"/>
            <a:ext cx="5256395" cy="499938"/>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rgbClr val="FF0000"/>
                </a:solidFill>
                <a:highlight>
                  <a:srgbClr val="FFFF00"/>
                </a:highlight>
                <a:latin typeface="+mn-lt"/>
                <a:cs typeface="+mn-cs"/>
              </a:rPr>
              <a:t>＊期間は</a:t>
            </a:r>
            <a:r>
              <a:rPr kumimoji="1" lang="en-US" altLang="ja-JP" sz="1200" dirty="0">
                <a:solidFill>
                  <a:srgbClr val="FF0000"/>
                </a:solidFill>
                <a:highlight>
                  <a:srgbClr val="FFFF00"/>
                </a:highlight>
                <a:latin typeface="+mn-lt"/>
                <a:cs typeface="+mn-cs"/>
              </a:rPr>
              <a:t>p.4</a:t>
            </a:r>
            <a:r>
              <a:rPr kumimoji="1" lang="ja-JP" altLang="en-US" sz="1200" dirty="0">
                <a:solidFill>
                  <a:srgbClr val="FF0000"/>
                </a:solidFill>
                <a:highlight>
                  <a:srgbClr val="FFFF00"/>
                </a:highlight>
                <a:latin typeface="+mn-lt"/>
                <a:cs typeface="+mn-cs"/>
              </a:rPr>
              <a:t>の記載期間に応じて、適宜列を加えてください</a:t>
            </a:r>
            <a:endParaRPr kumimoji="1" lang="en-US" altLang="ja-JP" sz="1200" dirty="0">
              <a:solidFill>
                <a:srgbClr val="FF0000"/>
              </a:solidFill>
              <a:highlight>
                <a:srgbClr val="FFFF00"/>
              </a:highlight>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rgbClr val="FF0000"/>
                </a:solidFill>
                <a:highlight>
                  <a:srgbClr val="FFFF00"/>
                </a:highlight>
                <a:latin typeface="+mn-lt"/>
                <a:cs typeface="+mn-cs"/>
              </a:rPr>
              <a:t>＊報告は月次での進捗報告、及び最終報告としての報告書提出を予定しております。</a:t>
            </a:r>
            <a:endParaRPr kumimoji="1" lang="en-US" altLang="ja-JP" sz="1200" dirty="0">
              <a:solidFill>
                <a:srgbClr val="FF0000"/>
              </a:solidFill>
              <a:highlight>
                <a:srgbClr val="FFFF00"/>
              </a:highlight>
              <a:latin typeface="+mn-lt"/>
              <a:cs typeface="+mn-cs"/>
            </a:endParaRPr>
          </a:p>
        </p:txBody>
      </p:sp>
    </p:spTree>
    <p:extLst>
      <p:ext uri="{BB962C8B-B14F-4D97-AF65-F5344CB8AC3E}">
        <p14:creationId xmlns:p14="http://schemas.microsoft.com/office/powerpoint/2010/main" val="3889456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13</a:t>
            </a:fld>
            <a:endParaRPr lang="ja-JP" altLang="en-US" dirty="0"/>
          </a:p>
        </p:txBody>
      </p:sp>
      <p:sp>
        <p:nvSpPr>
          <p:cNvPr id="4" name="タイトル 3">
            <a:extLst>
              <a:ext uri="{FF2B5EF4-FFF2-40B4-BE49-F238E27FC236}">
                <a16:creationId xmlns:a16="http://schemas.microsoft.com/office/drawing/2014/main" id="{E48598CD-63CF-494C-94CA-012897732592}"/>
              </a:ext>
            </a:extLst>
          </p:cNvPr>
          <p:cNvSpPr>
            <a:spLocks noGrp="1"/>
          </p:cNvSpPr>
          <p:nvPr>
            <p:ph type="title"/>
          </p:nvPr>
        </p:nvSpPr>
        <p:spPr/>
        <p:txBody>
          <a:bodyPr/>
          <a:lstStyle/>
          <a:p>
            <a:r>
              <a:rPr lang="ja-JP" altLang="en-US" dirty="0"/>
              <a:t>１１．導入実績</a:t>
            </a:r>
            <a:endParaRPr kumimoji="1" lang="ja-JP" altLang="en-US" dirty="0"/>
          </a:p>
        </p:txBody>
      </p:sp>
      <p:sp>
        <p:nvSpPr>
          <p:cNvPr id="8" name="テキスト プレースホルダー 3">
            <a:extLst>
              <a:ext uri="{FF2B5EF4-FFF2-40B4-BE49-F238E27FC236}">
                <a16:creationId xmlns:a16="http://schemas.microsoft.com/office/drawing/2014/main" id="{39722FD9-4613-4EAE-BA3F-2B441E93BE06}"/>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申請するコンセプト検証と類似の実証実験の実績や企業等への導入実績があれば記載してください。</a:t>
            </a:r>
          </a:p>
        </p:txBody>
      </p:sp>
    </p:spTree>
    <p:extLst>
      <p:ext uri="{BB962C8B-B14F-4D97-AF65-F5344CB8AC3E}">
        <p14:creationId xmlns:p14="http://schemas.microsoft.com/office/powerpoint/2010/main" val="76541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14</a:t>
            </a:fld>
            <a:endParaRPr lang="ja-JP" altLang="en-US" dirty="0"/>
          </a:p>
        </p:txBody>
      </p:sp>
      <p:sp>
        <p:nvSpPr>
          <p:cNvPr id="4" name="タイトル 3">
            <a:extLst>
              <a:ext uri="{FF2B5EF4-FFF2-40B4-BE49-F238E27FC236}">
                <a16:creationId xmlns:a16="http://schemas.microsoft.com/office/drawing/2014/main" id="{E48598CD-63CF-494C-94CA-012897732592}"/>
              </a:ext>
            </a:extLst>
          </p:cNvPr>
          <p:cNvSpPr>
            <a:spLocks noGrp="1"/>
          </p:cNvSpPr>
          <p:nvPr>
            <p:ph type="title"/>
          </p:nvPr>
        </p:nvSpPr>
        <p:spPr/>
        <p:txBody>
          <a:bodyPr/>
          <a:lstStyle/>
          <a:p>
            <a:r>
              <a:rPr kumimoji="1" lang="ja-JP" altLang="en-US" dirty="0"/>
              <a:t>参考資料</a:t>
            </a:r>
          </a:p>
        </p:txBody>
      </p:sp>
      <p:sp>
        <p:nvSpPr>
          <p:cNvPr id="8" name="テキスト プレースホルダー 3">
            <a:extLst>
              <a:ext uri="{FF2B5EF4-FFF2-40B4-BE49-F238E27FC236}">
                <a16:creationId xmlns:a16="http://schemas.microsoft.com/office/drawing/2014/main" id="{39722FD9-4613-4EAE-BA3F-2B441E93BE06}"/>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根拠となるデータや用いる技術の概念図等を自由様式で記載</a:t>
            </a:r>
          </a:p>
        </p:txBody>
      </p:sp>
      <p:sp>
        <p:nvSpPr>
          <p:cNvPr id="6" name="四角形: 角を丸くする 5">
            <a:extLst>
              <a:ext uri="{FF2B5EF4-FFF2-40B4-BE49-F238E27FC236}">
                <a16:creationId xmlns:a16="http://schemas.microsoft.com/office/drawing/2014/main" id="{BBDD1027-E21F-496B-AE26-60F7BDCE1CB7}"/>
              </a:ext>
            </a:extLst>
          </p:cNvPr>
          <p:cNvSpPr/>
          <p:nvPr/>
        </p:nvSpPr>
        <p:spPr bwMode="gray">
          <a:xfrm>
            <a:off x="1167230" y="2080935"/>
            <a:ext cx="7211540" cy="697577"/>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algn="ctr"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参考資料は</a:t>
            </a:r>
            <a:r>
              <a:rPr kumimoji="1" lang="en-US" altLang="ja-JP" sz="1400" dirty="0">
                <a:solidFill>
                  <a:srgbClr val="97999B"/>
                </a:solidFill>
                <a:latin typeface="+mn-lt"/>
                <a:cs typeface="+mn-cs"/>
              </a:rPr>
              <a:t>3</a:t>
            </a:r>
            <a:r>
              <a:rPr kumimoji="1" lang="ja-JP" altLang="en-US" sz="1400" dirty="0">
                <a:solidFill>
                  <a:srgbClr val="97999B"/>
                </a:solidFill>
                <a:latin typeface="+mn-lt"/>
                <a:cs typeface="+mn-cs"/>
              </a:rPr>
              <a:t>枚まで追加いただいて構いません</a:t>
            </a:r>
            <a:endParaRPr kumimoji="1" lang="ja-JP" altLang="en-US" sz="1400" i="0" dirty="0">
              <a:solidFill>
                <a:srgbClr val="97999B"/>
              </a:solidFill>
              <a:latin typeface="+mn-lt"/>
              <a:cs typeface="+mn-cs"/>
            </a:endParaRPr>
          </a:p>
        </p:txBody>
      </p:sp>
    </p:spTree>
    <p:extLst>
      <p:ext uri="{BB962C8B-B14F-4D97-AF65-F5344CB8AC3E}">
        <p14:creationId xmlns:p14="http://schemas.microsoft.com/office/powerpoint/2010/main" val="422973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計画書（提案書フォーム） 記載項目</a:t>
            </a:r>
          </a:p>
        </p:txBody>
      </p:sp>
      <p:graphicFrame>
        <p:nvGraphicFramePr>
          <p:cNvPr id="7" name="Group 331"/>
          <p:cNvGraphicFramePr>
            <a:graphicFrameLocks/>
          </p:cNvGraphicFramePr>
          <p:nvPr>
            <p:extLst>
              <p:ext uri="{D42A27DB-BD31-4B8C-83A1-F6EECF244321}">
                <p14:modId xmlns:p14="http://schemas.microsoft.com/office/powerpoint/2010/main" val="3303189863"/>
              </p:ext>
            </p:extLst>
          </p:nvPr>
        </p:nvGraphicFramePr>
        <p:xfrm>
          <a:off x="417000" y="1474151"/>
          <a:ext cx="4356613" cy="2781222"/>
        </p:xfrm>
        <a:graphic>
          <a:graphicData uri="http://schemas.openxmlformats.org/drawingml/2006/table">
            <a:tbl>
              <a:tblPr/>
              <a:tblGrid>
                <a:gridCol w="4005563">
                  <a:extLst>
                    <a:ext uri="{9D8B030D-6E8A-4147-A177-3AD203B41FA5}">
                      <a16:colId xmlns:a16="http://schemas.microsoft.com/office/drawing/2014/main" val="20000"/>
                    </a:ext>
                  </a:extLst>
                </a:gridCol>
                <a:gridCol w="351050">
                  <a:extLst>
                    <a:ext uri="{9D8B030D-6E8A-4147-A177-3AD203B41FA5}">
                      <a16:colId xmlns:a16="http://schemas.microsoft.com/office/drawing/2014/main" val="20001"/>
                    </a:ext>
                  </a:extLst>
                </a:gridCol>
              </a:tblGrid>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１．代表事業者 概要</a:t>
                      </a:r>
                    </a:p>
                  </a:txBody>
                  <a:tcPr marL="0" marR="0" marT="29250" marB="29250" anchor="ctr" horzOverflow="overflow">
                    <a:lnL cap="flat">
                      <a:noFill/>
                    </a:lnL>
                    <a:lnR cap="flat">
                      <a:noFill/>
                    </a:lnR>
                    <a:lnT w="635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635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44185282"/>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２．コンセプト検証 計画＜サマリー＞</a:t>
                      </a: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1920193"/>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３．</a:t>
                      </a:r>
                      <a:r>
                        <a:rPr kumimoji="1" lang="ja-JP" altLang="en-US" sz="1200" dirty="0"/>
                        <a:t>背景・目的、取組内容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7877073"/>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rPr>
                        <a:t>４．</a:t>
                      </a:r>
                      <a:r>
                        <a:rPr kumimoji="1" lang="ja-JP" altLang="en-US" sz="1200" dirty="0"/>
                        <a:t>ビジネスモデル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846511"/>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lang="ja-JP" altLang="en-US" sz="1200" dirty="0"/>
                        <a:t>５．</a:t>
                      </a:r>
                      <a:r>
                        <a:rPr kumimoji="0" lang="ja-JP" altLang="en-US" sz="1200" b="0" i="0" u="none" strike="noStrike" cap="none" normalizeH="0" baseline="0" dirty="0">
                          <a:ln>
                            <a:noFill/>
                          </a:ln>
                          <a:solidFill>
                            <a:schemeClr val="tx1"/>
                          </a:solidFill>
                          <a:effectLst/>
                          <a:latin typeface="+mn-ea"/>
                          <a:ea typeface="+mn-ea"/>
                        </a:rPr>
                        <a:t>中長期に</a:t>
                      </a:r>
                      <a:r>
                        <a:rPr kumimoji="0" lang="ja-JP" altLang="en-US" sz="1200" b="0" i="0" u="none" strike="noStrike" cap="none" normalizeH="0" baseline="0" dirty="0">
                          <a:ln>
                            <a:noFill/>
                          </a:ln>
                          <a:solidFill>
                            <a:schemeClr val="tx1"/>
                          </a:solidFill>
                          <a:effectLst/>
                          <a:latin typeface="+mn-ea"/>
                          <a:ea typeface="+mn-ea"/>
                          <a:cs typeface="Verdana" pitchFamily="34" charset="0"/>
                        </a:rPr>
                        <a:t>目指す姿　　　　　　　　</a:t>
                      </a: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6152672"/>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６．</a:t>
                      </a:r>
                      <a:r>
                        <a:rPr lang="ja-JP" altLang="en-US" sz="1200" dirty="0"/>
                        <a:t>市場規模 </a:t>
                      </a:r>
                      <a:r>
                        <a:rPr lang="en-US" altLang="ja-JP" sz="1200" dirty="0"/>
                        <a:t>/ </a:t>
                      </a:r>
                      <a:r>
                        <a:rPr lang="ja-JP" altLang="en-US" sz="1200" dirty="0"/>
                        <a:t>競合優位性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0840858"/>
                  </a:ext>
                </a:extLst>
              </a:tr>
            </a:tbl>
          </a:graphicData>
        </a:graphic>
      </p:graphicFrame>
      <p:sp>
        <p:nvSpPr>
          <p:cNvPr id="6" name="スライド番号プレースホルダー 5">
            <a:extLst>
              <a:ext uri="{FF2B5EF4-FFF2-40B4-BE49-F238E27FC236}">
                <a16:creationId xmlns:a16="http://schemas.microsoft.com/office/drawing/2014/main" id="{416ED6D4-9B84-4087-9149-2685A9FDEF2D}"/>
              </a:ext>
            </a:extLst>
          </p:cNvPr>
          <p:cNvSpPr>
            <a:spLocks noGrp="1"/>
          </p:cNvSpPr>
          <p:nvPr>
            <p:ph type="sldNum" sz="quarter" idx="11"/>
          </p:nvPr>
        </p:nvSpPr>
        <p:spPr/>
        <p:txBody>
          <a:bodyPr/>
          <a:lstStyle/>
          <a:p>
            <a:fld id="{AA5FCFE5-FE56-4EF1-80A8-07776887C2A1}" type="slidenum">
              <a:rPr lang="ja-JP" altLang="en-US" smtClean="0"/>
              <a:pPr/>
              <a:t>2</a:t>
            </a:fld>
            <a:endParaRPr lang="ja-JP" altLang="en-US"/>
          </a:p>
        </p:txBody>
      </p:sp>
      <p:sp>
        <p:nvSpPr>
          <p:cNvPr id="8" name="フッター プレースホルダー 7">
            <a:extLst>
              <a:ext uri="{FF2B5EF4-FFF2-40B4-BE49-F238E27FC236}">
                <a16:creationId xmlns:a16="http://schemas.microsoft.com/office/drawing/2014/main" id="{EA05FECB-ED95-429F-8859-C4C36B2B0EF8}"/>
              </a:ext>
            </a:extLst>
          </p:cNvPr>
          <p:cNvSpPr>
            <a:spLocks noGrp="1"/>
          </p:cNvSpPr>
          <p:nvPr>
            <p:ph type="ftr" sz="quarter" idx="10"/>
          </p:nvPr>
        </p:nvSpPr>
        <p:spPr/>
        <p:txBody>
          <a:bodyPr/>
          <a:lstStyle/>
          <a:p>
            <a:r>
              <a:rPr lang="en-US" altLang="ja-JP"/>
              <a:t>confidential</a:t>
            </a:r>
            <a:endParaRPr lang="en-GB" altLang="en-GB"/>
          </a:p>
        </p:txBody>
      </p:sp>
      <p:graphicFrame>
        <p:nvGraphicFramePr>
          <p:cNvPr id="5" name="Group 331">
            <a:extLst>
              <a:ext uri="{FF2B5EF4-FFF2-40B4-BE49-F238E27FC236}">
                <a16:creationId xmlns:a16="http://schemas.microsoft.com/office/drawing/2014/main" id="{4E4B83F9-6EE2-BC7B-A5DE-D8BB84AC9DD7}"/>
              </a:ext>
            </a:extLst>
          </p:cNvPr>
          <p:cNvGraphicFramePr>
            <a:graphicFrameLocks/>
          </p:cNvGraphicFramePr>
          <p:nvPr>
            <p:extLst>
              <p:ext uri="{D42A27DB-BD31-4B8C-83A1-F6EECF244321}">
                <p14:modId xmlns:p14="http://schemas.microsoft.com/office/powerpoint/2010/main" val="1137832799"/>
              </p:ext>
            </p:extLst>
          </p:nvPr>
        </p:nvGraphicFramePr>
        <p:xfrm>
          <a:off x="5132387" y="1474151"/>
          <a:ext cx="4356613" cy="2781222"/>
        </p:xfrm>
        <a:graphic>
          <a:graphicData uri="http://schemas.openxmlformats.org/drawingml/2006/table">
            <a:tbl>
              <a:tblPr/>
              <a:tblGrid>
                <a:gridCol w="4005563">
                  <a:extLst>
                    <a:ext uri="{9D8B030D-6E8A-4147-A177-3AD203B41FA5}">
                      <a16:colId xmlns:a16="http://schemas.microsoft.com/office/drawing/2014/main" val="20000"/>
                    </a:ext>
                  </a:extLst>
                </a:gridCol>
                <a:gridCol w="351050">
                  <a:extLst>
                    <a:ext uri="{9D8B030D-6E8A-4147-A177-3AD203B41FA5}">
                      <a16:colId xmlns:a16="http://schemas.microsoft.com/office/drawing/2014/main" val="20001"/>
                    </a:ext>
                  </a:extLst>
                </a:gridCol>
              </a:tblGrid>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７．コンセプト検証における</a:t>
                      </a:r>
                      <a:r>
                        <a:rPr kumimoji="1" lang="ja-JP" altLang="en-US" sz="1200" dirty="0"/>
                        <a:t>検証内容 ー 全体像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9472124"/>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1" lang="ja-JP" altLang="en-US" sz="1200" dirty="0"/>
                        <a:t>８．コンセプト検証のゴール・目標設定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8087680"/>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1" lang="ja-JP" altLang="en-US" sz="1200" dirty="0"/>
                        <a:t>９．プロジェクト推進体制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6815551"/>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1" lang="ja-JP" altLang="en-US" sz="1200" dirty="0"/>
                        <a:t>１０．スケジュール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2603944"/>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lang="ja-JP" altLang="en-US" sz="1200" dirty="0"/>
                        <a:t>１１．導入実績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43121646"/>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参考資料</a:t>
                      </a: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67346343"/>
                  </a:ext>
                </a:extLst>
              </a:tr>
            </a:tbl>
          </a:graphicData>
        </a:graphic>
      </p:graphicFrame>
    </p:spTree>
    <p:extLst>
      <p:ext uri="{BB962C8B-B14F-4D97-AF65-F5344CB8AC3E}">
        <p14:creationId xmlns:p14="http://schemas.microsoft.com/office/powerpoint/2010/main" val="39281869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5F41892-AD0B-8EA8-6683-7EF79F52DA63}"/>
              </a:ext>
            </a:extLst>
          </p:cNvPr>
          <p:cNvSpPr>
            <a:spLocks noGrp="1"/>
          </p:cNvSpPr>
          <p:nvPr>
            <p:ph type="sldNum" sz="quarter" idx="10"/>
          </p:nvPr>
        </p:nvSpPr>
        <p:spPr/>
        <p:txBody>
          <a:bodyPr/>
          <a:lstStyle/>
          <a:p>
            <a:fld id="{543A0986-838B-4D2A-A95C-8CB1738263FE}" type="slidenum">
              <a:rPr lang="ja-JP" altLang="en-US" smtClean="0"/>
              <a:pPr/>
              <a:t>3</a:t>
            </a:fld>
            <a:endParaRPr lang="ja-JP" altLang="en-US"/>
          </a:p>
        </p:txBody>
      </p:sp>
      <p:sp>
        <p:nvSpPr>
          <p:cNvPr id="4" name="タイトル 3">
            <a:extLst>
              <a:ext uri="{FF2B5EF4-FFF2-40B4-BE49-F238E27FC236}">
                <a16:creationId xmlns:a16="http://schemas.microsoft.com/office/drawing/2014/main" id="{FCA77CFF-443B-9CDB-A03E-6B736DE0A6CB}"/>
              </a:ext>
            </a:extLst>
          </p:cNvPr>
          <p:cNvSpPr>
            <a:spLocks noGrp="1"/>
          </p:cNvSpPr>
          <p:nvPr>
            <p:ph type="title"/>
          </p:nvPr>
        </p:nvSpPr>
        <p:spPr/>
        <p:txBody>
          <a:bodyPr/>
          <a:lstStyle/>
          <a:p>
            <a:r>
              <a:rPr lang="ja-JP" altLang="en-US" dirty="0"/>
              <a:t>１．代表事業者</a:t>
            </a:r>
            <a:r>
              <a:rPr kumimoji="1" lang="ja-JP" altLang="en-US" dirty="0"/>
              <a:t> 概要</a:t>
            </a:r>
          </a:p>
        </p:txBody>
      </p:sp>
      <p:graphicFrame>
        <p:nvGraphicFramePr>
          <p:cNvPr id="5" name="表 5">
            <a:extLst>
              <a:ext uri="{FF2B5EF4-FFF2-40B4-BE49-F238E27FC236}">
                <a16:creationId xmlns:a16="http://schemas.microsoft.com/office/drawing/2014/main" id="{81C84090-01EC-ECD6-F3F3-D6D721F79226}"/>
              </a:ext>
            </a:extLst>
          </p:cNvPr>
          <p:cNvGraphicFramePr>
            <a:graphicFrameLocks noGrp="1"/>
          </p:cNvGraphicFramePr>
          <p:nvPr>
            <p:extLst>
              <p:ext uri="{D42A27DB-BD31-4B8C-83A1-F6EECF244321}">
                <p14:modId xmlns:p14="http://schemas.microsoft.com/office/powerpoint/2010/main" val="4140353447"/>
              </p:ext>
            </p:extLst>
          </p:nvPr>
        </p:nvGraphicFramePr>
        <p:xfrm>
          <a:off x="416999" y="1016000"/>
          <a:ext cx="9073076" cy="5039854"/>
        </p:xfrm>
        <a:graphic>
          <a:graphicData uri="http://schemas.openxmlformats.org/drawingml/2006/table">
            <a:tbl>
              <a:tblPr firstRow="1" bandRow="1">
                <a:tableStyleId>{5C22544A-7EE6-4342-B048-85BDC9FD1C3A}</a:tableStyleId>
              </a:tblPr>
              <a:tblGrid>
                <a:gridCol w="279037">
                  <a:extLst>
                    <a:ext uri="{9D8B030D-6E8A-4147-A177-3AD203B41FA5}">
                      <a16:colId xmlns:a16="http://schemas.microsoft.com/office/drawing/2014/main" val="4279265992"/>
                    </a:ext>
                  </a:extLst>
                </a:gridCol>
                <a:gridCol w="1091821">
                  <a:extLst>
                    <a:ext uri="{9D8B030D-6E8A-4147-A177-3AD203B41FA5}">
                      <a16:colId xmlns:a16="http://schemas.microsoft.com/office/drawing/2014/main" val="3999061495"/>
                    </a:ext>
                  </a:extLst>
                </a:gridCol>
                <a:gridCol w="7702218">
                  <a:extLst>
                    <a:ext uri="{9D8B030D-6E8A-4147-A177-3AD203B41FA5}">
                      <a16:colId xmlns:a16="http://schemas.microsoft.com/office/drawing/2014/main" val="1006299344"/>
                    </a:ext>
                  </a:extLst>
                </a:gridCol>
              </a:tblGrid>
              <a:tr h="367208">
                <a:tc gridSpan="2">
                  <a:txBody>
                    <a:bodyPr/>
                    <a:lstStyle/>
                    <a:p>
                      <a:pPr algn="ctr"/>
                      <a:r>
                        <a:rPr kumimoji="1" lang="ja-JP" altLang="en-US" sz="1200" b="1" dirty="0">
                          <a:solidFill>
                            <a:schemeClr val="tx1"/>
                          </a:solidFill>
                        </a:rPr>
                        <a:t>企業名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631798"/>
                  </a:ext>
                </a:extLst>
              </a:tr>
              <a:tr h="457551">
                <a:tc gridSpan="2">
                  <a:txBody>
                    <a:bodyPr/>
                    <a:lstStyle/>
                    <a:p>
                      <a:pPr algn="ctr"/>
                      <a:r>
                        <a:rPr kumimoji="1" lang="ja-JP" altLang="en-US" sz="1200" b="1" dirty="0">
                          <a:solidFill>
                            <a:schemeClr val="tx1"/>
                          </a:solidFill>
                        </a:rPr>
                        <a:t>代表者</a:t>
                      </a:r>
                      <a:endParaRPr kumimoji="1" lang="en-US" altLang="ja-JP" sz="1200" b="1" dirty="0">
                        <a:solidFill>
                          <a:schemeClr val="tx1"/>
                        </a:solidFill>
                      </a:endParaRPr>
                    </a:p>
                    <a:p>
                      <a:pPr algn="ctr"/>
                      <a:r>
                        <a:rPr kumimoji="1" lang="ja-JP" altLang="en-US" sz="1200" b="1" dirty="0">
                          <a:solidFill>
                            <a:schemeClr val="tx1"/>
                          </a:solidFill>
                        </a:rPr>
                        <a:t>役職及び氏名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en-US" altLang="ja-JP" sz="1200" b="0" dirty="0">
                        <a:solidFill>
                          <a:schemeClr val="tx1"/>
                        </a:solidFill>
                      </a:endParaRPr>
                    </a:p>
                    <a:p>
                      <a:endParaRPr kumimoji="1" lang="en-US" altLang="ja-JP"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7380009"/>
                  </a:ext>
                </a:extLst>
              </a:tr>
              <a:tr h="823592">
                <a:tc gridSpan="2">
                  <a:txBody>
                    <a:bodyPr/>
                    <a:lstStyle/>
                    <a:p>
                      <a:pPr algn="ctr"/>
                      <a:r>
                        <a:rPr kumimoji="1" lang="ja-JP" altLang="en-US" sz="1200" b="1" dirty="0">
                          <a:solidFill>
                            <a:schemeClr val="tx1"/>
                          </a:solidFill>
                        </a:rPr>
                        <a:t>本社所在地</a:t>
                      </a:r>
                      <a:endParaRPr kumimoji="1" lang="en-US" altLang="ja-JP" sz="1200" b="1" dirty="0">
                        <a:solidFill>
                          <a:schemeClr val="tx1"/>
                        </a:solidFill>
                      </a:endParaRPr>
                    </a:p>
                    <a:p>
                      <a:pPr algn="ctr"/>
                      <a:r>
                        <a:rPr kumimoji="1" lang="ja-JP" altLang="en-US" sz="1200" b="1" dirty="0">
                          <a:solidFill>
                            <a:schemeClr val="tx1"/>
                          </a:solidFill>
                        </a:rPr>
                        <a:t>住所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r>
                        <a:rPr kumimoji="1" lang="ja-JP" altLang="en-US" sz="1200" b="0" dirty="0">
                          <a:solidFill>
                            <a:schemeClr val="tx1"/>
                          </a:solidFill>
                        </a:rPr>
                        <a:t>＊都内に事業所がない場合には、今後の都内で事業展開の方針・予定を補足ください。</a:t>
                      </a:r>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865324"/>
                  </a:ext>
                </a:extLst>
              </a:tr>
              <a:tr h="367208">
                <a:tc gridSpan="2">
                  <a:txBody>
                    <a:bodyPr/>
                    <a:lstStyle/>
                    <a:p>
                      <a:pPr algn="ctr"/>
                      <a:r>
                        <a:rPr kumimoji="1" lang="ja-JP" altLang="en-US" sz="1200" b="1" dirty="0">
                          <a:solidFill>
                            <a:schemeClr val="tx1"/>
                          </a:solidFill>
                        </a:rPr>
                        <a:t>設立年月日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8482114"/>
                  </a:ext>
                </a:extLst>
              </a:tr>
              <a:tr h="367208">
                <a:tc gridSpan="2">
                  <a:txBody>
                    <a:bodyPr/>
                    <a:lstStyle/>
                    <a:p>
                      <a:pPr algn="ctr"/>
                      <a:r>
                        <a:rPr kumimoji="1" lang="ja-JP" altLang="en-US" sz="1200" b="1" dirty="0">
                          <a:solidFill>
                            <a:schemeClr val="tx1"/>
                          </a:solidFill>
                        </a:rPr>
                        <a:t>資本金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7336571"/>
                  </a:ext>
                </a:extLst>
              </a:tr>
              <a:tr h="457551">
                <a:tc gridSpan="2">
                  <a:txBody>
                    <a:bodyPr/>
                    <a:lstStyle/>
                    <a:p>
                      <a:pPr algn="ctr"/>
                      <a:r>
                        <a:rPr kumimoji="1" lang="ja-JP" altLang="en-US" sz="1200" b="1" dirty="0">
                          <a:solidFill>
                            <a:schemeClr val="tx1"/>
                          </a:solidFill>
                        </a:rPr>
                        <a:t>社員数（うち、正社員数）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0116237"/>
                  </a:ext>
                </a:extLst>
              </a:tr>
              <a:tr h="823592">
                <a:tc gridSpan="2">
                  <a:txBody>
                    <a:bodyPr/>
                    <a:lstStyle/>
                    <a:p>
                      <a:pPr algn="ctr"/>
                      <a:r>
                        <a:rPr kumimoji="1" lang="ja-JP" altLang="en-US" sz="1200" b="1" dirty="0">
                          <a:solidFill>
                            <a:schemeClr val="tx1"/>
                          </a:solidFill>
                        </a:rPr>
                        <a:t>ステージ</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r>
                        <a:rPr kumimoji="1" lang="ja-JP" altLang="en-US" sz="1200" b="0" dirty="0">
                          <a:solidFill>
                            <a:schemeClr val="tx1"/>
                          </a:solidFill>
                        </a:rPr>
                        <a:t>＊該当するステージに〇を付けてください。</a:t>
                      </a:r>
                      <a:endParaRPr kumimoji="1" lang="en-US" altLang="ja-JP" sz="1200" b="0" dirty="0">
                        <a:solidFill>
                          <a:schemeClr val="tx1"/>
                        </a:solidFill>
                      </a:endParaRPr>
                    </a:p>
                    <a:p>
                      <a:endParaRPr kumimoji="1" lang="en-US" altLang="ja-JP" sz="1200" b="0" dirty="0">
                        <a:solidFill>
                          <a:schemeClr val="tx1"/>
                        </a:solidFill>
                      </a:endParaRPr>
                    </a:p>
                    <a:p>
                      <a:r>
                        <a:rPr kumimoji="1" lang="ja-JP" altLang="en-US" sz="1200" b="0" dirty="0">
                          <a:solidFill>
                            <a:schemeClr val="tx1"/>
                          </a:solidFill>
                        </a:rPr>
                        <a:t>　シード　・　アーリー　・　ミドル　・　レイター</a:t>
                      </a:r>
                      <a:endParaRPr kumimoji="1" lang="en-US" altLang="ja-JP" sz="1200" b="0" dirty="0">
                        <a:solidFill>
                          <a:schemeClr val="tx1"/>
                        </a:solidFill>
                      </a:endParaRPr>
                    </a:p>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316665"/>
                  </a:ext>
                </a:extLst>
              </a:tr>
              <a:tr h="367208">
                <a:tc gridSpan="2">
                  <a:txBody>
                    <a:bodyPr/>
                    <a:lstStyle/>
                    <a:p>
                      <a:pPr algn="ctr"/>
                      <a:r>
                        <a:rPr kumimoji="1" lang="ja-JP" altLang="en-US" sz="1200" b="1" dirty="0">
                          <a:solidFill>
                            <a:schemeClr val="tx1"/>
                          </a:solidFill>
                        </a:rPr>
                        <a:t>企業</a:t>
                      </a:r>
                      <a:r>
                        <a:rPr kumimoji="1" lang="en-US" altLang="ja-JP" sz="1200" b="1" dirty="0">
                          <a:solidFill>
                            <a:schemeClr val="tx1"/>
                          </a:solidFill>
                        </a:rPr>
                        <a:t>URL</a:t>
                      </a:r>
                      <a:endParaRPr kumimoji="1" lang="ja-JP" altLang="en-US" sz="1200" b="1"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910997"/>
                  </a:ext>
                </a:extLst>
              </a:tr>
              <a:tr h="0">
                <a:tc gridSpan="2">
                  <a:txBody>
                    <a:bodyPr/>
                    <a:lstStyle/>
                    <a:p>
                      <a:pPr algn="ctr"/>
                      <a:r>
                        <a:rPr kumimoji="1" lang="ja-JP" altLang="en-US" sz="1200" b="1" dirty="0">
                          <a:solidFill>
                            <a:schemeClr val="tx1"/>
                          </a:solidFill>
                        </a:rPr>
                        <a:t>主要株主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en-US" altLang="ja-JP"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4798191"/>
                  </a:ext>
                </a:extLst>
              </a:tr>
              <a:tr h="367208">
                <a:tc rowSpan="2">
                  <a:txBody>
                    <a:bodyPr/>
                    <a:lstStyle/>
                    <a:p>
                      <a:pPr algn="ctr"/>
                      <a:r>
                        <a:rPr kumimoji="1" lang="ja-JP" altLang="en-US" sz="1200" b="1" dirty="0">
                          <a:solidFill>
                            <a:schemeClr val="tx1"/>
                          </a:solidFill>
                        </a:rPr>
                        <a:t>連絡先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pPr algn="ctr"/>
                      <a:r>
                        <a:rPr kumimoji="1" lang="ja-JP" altLang="en-US" sz="1200" b="1" dirty="0">
                          <a:solidFill>
                            <a:schemeClr val="tx1"/>
                          </a:solidFill>
                        </a:rPr>
                        <a:t>担当者氏名</a:t>
                      </a:r>
                      <a:endParaRPr kumimoji="1" lang="en-US" altLang="ja-JP" sz="1200" b="1"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0773767"/>
                  </a:ext>
                </a:extLst>
              </a:tr>
              <a:tr h="367208">
                <a:tc vMerge="1">
                  <a:txBody>
                    <a:bodyPr/>
                    <a:lstStyle/>
                    <a:p>
                      <a:pPr algn="ctr"/>
                      <a:r>
                        <a:rPr kumimoji="1" lang="ja-JP" altLang="en-US" sz="14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DD4CF"/>
                    </a:solidFill>
                  </a:tcPr>
                </a:tc>
                <a:tc>
                  <a:txBody>
                    <a:bodyPr/>
                    <a:lstStyle/>
                    <a:p>
                      <a:pPr algn="ctr"/>
                      <a:r>
                        <a:rPr kumimoji="1" lang="ja-JP" altLang="en-US" sz="1200" b="1" dirty="0">
                          <a:solidFill>
                            <a:schemeClr val="tx1"/>
                          </a:solidFill>
                        </a:rPr>
                        <a:t>連絡先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en-US" altLang="ja-JP" sz="1200" b="0" dirty="0">
                          <a:solidFill>
                            <a:schemeClr val="tx1"/>
                          </a:solidFill>
                        </a:rPr>
                        <a:t>TEL</a:t>
                      </a:r>
                      <a:r>
                        <a:rPr kumimoji="1" lang="ja-JP" altLang="en-US" sz="1200" b="0" dirty="0">
                          <a:solidFill>
                            <a:schemeClr val="tx1"/>
                          </a:solidFill>
                        </a:rPr>
                        <a:t>：　　　　　　　　　　　　　　　　メールアドレス：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3592910"/>
                  </a:ext>
                </a:extLst>
              </a:tr>
            </a:tbl>
          </a:graphicData>
        </a:graphic>
      </p:graphicFrame>
    </p:spTree>
    <p:extLst>
      <p:ext uri="{BB962C8B-B14F-4D97-AF65-F5344CB8AC3E}">
        <p14:creationId xmlns:p14="http://schemas.microsoft.com/office/powerpoint/2010/main" val="3751611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2AA3EB3-6071-9325-D18B-D5A0231D42FE}"/>
              </a:ext>
            </a:extLst>
          </p:cNvPr>
          <p:cNvSpPr>
            <a:spLocks noGrp="1"/>
          </p:cNvSpPr>
          <p:nvPr>
            <p:ph type="sldNum" sz="quarter" idx="10"/>
          </p:nvPr>
        </p:nvSpPr>
        <p:spPr/>
        <p:txBody>
          <a:bodyPr/>
          <a:lstStyle/>
          <a:p>
            <a:fld id="{543A0986-838B-4D2A-A95C-8CB1738263FE}" type="slidenum">
              <a:rPr lang="ja-JP" altLang="en-US" smtClean="0"/>
              <a:pPr/>
              <a:t>4</a:t>
            </a:fld>
            <a:endParaRPr lang="ja-JP" altLang="en-US"/>
          </a:p>
        </p:txBody>
      </p:sp>
      <p:sp>
        <p:nvSpPr>
          <p:cNvPr id="4" name="タイトル 3">
            <a:extLst>
              <a:ext uri="{FF2B5EF4-FFF2-40B4-BE49-F238E27FC236}">
                <a16:creationId xmlns:a16="http://schemas.microsoft.com/office/drawing/2014/main" id="{98F6F33E-08BC-D0FB-6EC7-548C92A47CC9}"/>
              </a:ext>
            </a:extLst>
          </p:cNvPr>
          <p:cNvSpPr>
            <a:spLocks noGrp="1"/>
          </p:cNvSpPr>
          <p:nvPr>
            <p:ph type="title"/>
          </p:nvPr>
        </p:nvSpPr>
        <p:spPr/>
        <p:txBody>
          <a:bodyPr/>
          <a:lstStyle/>
          <a:p>
            <a:r>
              <a:rPr lang="ja-JP" altLang="en-US" dirty="0"/>
              <a:t>２．コンセプト検証</a:t>
            </a:r>
            <a:r>
              <a:rPr kumimoji="1" lang="ja-JP" altLang="en-US" dirty="0"/>
              <a:t> 計画＜</a:t>
            </a:r>
            <a:r>
              <a:rPr lang="ja-JP" altLang="en-US" dirty="0"/>
              <a:t>サマリー＞</a:t>
            </a:r>
            <a:endParaRPr kumimoji="1" lang="ja-JP" altLang="en-US" dirty="0"/>
          </a:p>
        </p:txBody>
      </p:sp>
      <p:graphicFrame>
        <p:nvGraphicFramePr>
          <p:cNvPr id="5" name="表 5">
            <a:extLst>
              <a:ext uri="{FF2B5EF4-FFF2-40B4-BE49-F238E27FC236}">
                <a16:creationId xmlns:a16="http://schemas.microsoft.com/office/drawing/2014/main" id="{B7233F49-7D5B-DF3C-7A65-3913ABB527C4}"/>
              </a:ext>
            </a:extLst>
          </p:cNvPr>
          <p:cNvGraphicFramePr>
            <a:graphicFrameLocks noGrp="1"/>
          </p:cNvGraphicFramePr>
          <p:nvPr>
            <p:extLst>
              <p:ext uri="{D42A27DB-BD31-4B8C-83A1-F6EECF244321}">
                <p14:modId xmlns:p14="http://schemas.microsoft.com/office/powerpoint/2010/main" val="3099082610"/>
              </p:ext>
            </p:extLst>
          </p:nvPr>
        </p:nvGraphicFramePr>
        <p:xfrm>
          <a:off x="416999" y="1020287"/>
          <a:ext cx="9073076" cy="5591798"/>
        </p:xfrm>
        <a:graphic>
          <a:graphicData uri="http://schemas.openxmlformats.org/drawingml/2006/table">
            <a:tbl>
              <a:tblPr firstRow="1" bandRow="1">
                <a:tableStyleId>{5C22544A-7EE6-4342-B048-85BDC9FD1C3A}</a:tableStyleId>
              </a:tblPr>
              <a:tblGrid>
                <a:gridCol w="1370859">
                  <a:extLst>
                    <a:ext uri="{9D8B030D-6E8A-4147-A177-3AD203B41FA5}">
                      <a16:colId xmlns:a16="http://schemas.microsoft.com/office/drawing/2014/main" val="4279265992"/>
                    </a:ext>
                  </a:extLst>
                </a:gridCol>
                <a:gridCol w="7702217">
                  <a:extLst>
                    <a:ext uri="{9D8B030D-6E8A-4147-A177-3AD203B41FA5}">
                      <a16:colId xmlns:a16="http://schemas.microsoft.com/office/drawing/2014/main" val="1006299344"/>
                    </a:ext>
                  </a:extLst>
                </a:gridCol>
              </a:tblGrid>
              <a:tr h="294374">
                <a:tc>
                  <a:txBody>
                    <a:bodyPr/>
                    <a:lstStyle/>
                    <a:p>
                      <a:pPr algn="ctr"/>
                      <a:r>
                        <a:rPr kumimoji="1" lang="ja-JP" altLang="en-US" sz="1200" b="1" dirty="0">
                          <a:solidFill>
                            <a:schemeClr val="tx1"/>
                          </a:solidFill>
                        </a:rPr>
                        <a:t>プロジェクト名称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＜検証内容が分かるような名称を記載ください　</a:t>
                      </a:r>
                      <a:r>
                        <a:rPr kumimoji="1" lang="ja-JP" altLang="en-US" sz="1200" b="0" dirty="0">
                          <a:solidFill>
                            <a:schemeClr val="tx1"/>
                          </a:solidFill>
                          <a:highlight>
                            <a:srgbClr val="FFFF00"/>
                          </a:highlight>
                        </a:rPr>
                        <a:t>＊様式１と記載内容を揃えてください</a:t>
                      </a:r>
                      <a:r>
                        <a:rPr kumimoji="1" lang="ja-JP" altLang="en-US" sz="1200" b="0" dirty="0">
                          <a:solidFill>
                            <a:schemeClr val="tx1"/>
                          </a:solidFill>
                        </a:rPr>
                        <a:t>＞</a:t>
                      </a:r>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631798"/>
                  </a:ext>
                </a:extLst>
              </a:tr>
              <a:tr h="294374">
                <a:tc>
                  <a:txBody>
                    <a:bodyPr/>
                    <a:lstStyle/>
                    <a:p>
                      <a:pPr algn="ctr"/>
                      <a:r>
                        <a:rPr kumimoji="1" lang="ja-JP" altLang="en-US" sz="1200" b="1" dirty="0">
                          <a:solidFill>
                            <a:schemeClr val="tx1"/>
                          </a:solidFill>
                        </a:rPr>
                        <a:t>社会課題 領域</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dirty="0"/>
                        <a:t>DX</a:t>
                      </a:r>
                      <a:r>
                        <a:rPr kumimoji="1" lang="ja-JP" altLang="en-US" sz="1200" b="0" dirty="0">
                          <a:solidFill>
                            <a:schemeClr val="tx1"/>
                          </a:solidFill>
                        </a:rPr>
                        <a:t>　／　</a:t>
                      </a:r>
                      <a:r>
                        <a:rPr kumimoji="1" lang="ja-JP" altLang="en-US" sz="1200" dirty="0"/>
                        <a:t>環境 サステナビリティ（</a:t>
                      </a:r>
                      <a:r>
                        <a:rPr kumimoji="1" lang="en-US" altLang="ja-JP" sz="1200" dirty="0"/>
                        <a:t>GX</a:t>
                      </a:r>
                      <a:r>
                        <a:rPr kumimoji="1" lang="ja-JP" altLang="en-US" sz="1200" dirty="0"/>
                        <a:t>・</a:t>
                      </a:r>
                      <a:r>
                        <a:rPr kumimoji="1" lang="en-US" altLang="ja-JP" sz="1200" dirty="0"/>
                        <a:t>CE</a:t>
                      </a:r>
                      <a:r>
                        <a:rPr kumimoji="1" lang="ja-JP" altLang="en-US" sz="1200" dirty="0"/>
                        <a:t>）</a:t>
                      </a:r>
                      <a:r>
                        <a:rPr kumimoji="1" lang="ja-JP" altLang="en-US" sz="1200" b="0" dirty="0">
                          <a:solidFill>
                            <a:schemeClr val="tx1"/>
                          </a:solidFill>
                        </a:rPr>
                        <a:t>　／　</a:t>
                      </a:r>
                      <a:r>
                        <a:rPr lang="ja-JP" altLang="en-US" sz="1200" dirty="0"/>
                        <a:t>女性活躍支援・</a:t>
                      </a:r>
                      <a:r>
                        <a:rPr kumimoji="1" lang="ja-JP" altLang="en-US" sz="1200" dirty="0"/>
                        <a:t>フェムテック</a:t>
                      </a:r>
                      <a:endParaRPr kumimoji="1" lang="en-US" altLang="ja-JP" sz="12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2650889"/>
                  </a:ext>
                </a:extLst>
              </a:tr>
              <a:tr h="459947">
                <a:tc>
                  <a:txBody>
                    <a:bodyPr/>
                    <a:lstStyle/>
                    <a:p>
                      <a:pPr algn="ctr"/>
                      <a:r>
                        <a:rPr kumimoji="1" lang="ja-JP" altLang="en-US" sz="1200" b="1" dirty="0">
                          <a:solidFill>
                            <a:schemeClr val="tx1"/>
                          </a:solidFill>
                        </a:rPr>
                        <a:t>コンセプト検証に</a:t>
                      </a:r>
                      <a:endParaRPr kumimoji="1" lang="en-US" altLang="ja-JP" sz="1200" b="1" dirty="0">
                        <a:solidFill>
                          <a:schemeClr val="tx1"/>
                        </a:solidFill>
                      </a:endParaRPr>
                    </a:p>
                    <a:p>
                      <a:pPr algn="ctr"/>
                      <a:r>
                        <a:rPr kumimoji="1" lang="ja-JP" altLang="en-US" sz="1200" b="1" dirty="0">
                          <a:solidFill>
                            <a:schemeClr val="tx1"/>
                          </a:solidFill>
                        </a:rPr>
                        <a:t>要する期間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●ヶ月（具体的な予定期間：</a:t>
                      </a:r>
                      <a:r>
                        <a:rPr kumimoji="1" lang="en-US" altLang="ja-JP" sz="1200" b="0" dirty="0">
                          <a:solidFill>
                            <a:schemeClr val="tx1"/>
                          </a:solidFill>
                        </a:rPr>
                        <a:t>2025</a:t>
                      </a:r>
                      <a:r>
                        <a:rPr kumimoji="1" lang="ja-JP" altLang="en-US" sz="1200" b="0" dirty="0">
                          <a:solidFill>
                            <a:schemeClr val="tx1"/>
                          </a:solidFill>
                        </a:rPr>
                        <a:t>年●月～●月）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7380009"/>
                  </a:ext>
                </a:extLst>
              </a:tr>
              <a:tr h="827904">
                <a:tc>
                  <a:txBody>
                    <a:bodyPr/>
                    <a:lstStyle/>
                    <a:p>
                      <a:pPr algn="ctr"/>
                      <a:r>
                        <a:rPr kumimoji="1" lang="ja-JP" altLang="en-US" sz="1200" b="1" dirty="0">
                          <a:solidFill>
                            <a:schemeClr val="tx1"/>
                          </a:solidFill>
                        </a:rPr>
                        <a:t>連携先</a:t>
                      </a:r>
                      <a:endParaRPr kumimoji="1" lang="en-US" altLang="ja-JP" sz="1200" b="1" dirty="0">
                        <a:solidFill>
                          <a:schemeClr val="tx1"/>
                        </a:solidFill>
                      </a:endParaRPr>
                    </a:p>
                    <a:p>
                      <a:pPr algn="ctr"/>
                      <a:r>
                        <a:rPr kumimoji="1" lang="ja-JP" altLang="en-US" sz="1200" b="1" dirty="0">
                          <a:solidFill>
                            <a:schemeClr val="tx1"/>
                          </a:solidFill>
                        </a:rPr>
                        <a:t>企業・団体名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865324"/>
                  </a:ext>
                </a:extLst>
              </a:tr>
              <a:tr h="294374">
                <a:tc>
                  <a:txBody>
                    <a:bodyPr/>
                    <a:lstStyle/>
                    <a:p>
                      <a:pPr algn="ctr"/>
                      <a:r>
                        <a:rPr kumimoji="1" lang="ja-JP" altLang="en-US" sz="1200" b="1" dirty="0">
                          <a:solidFill>
                            <a:schemeClr val="tx1"/>
                          </a:solidFill>
                        </a:rPr>
                        <a:t>実施場所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8482114"/>
                  </a:ext>
                </a:extLst>
              </a:tr>
              <a:tr h="760837">
                <a:tc>
                  <a:txBody>
                    <a:bodyPr/>
                    <a:lstStyle/>
                    <a:p>
                      <a:pPr algn="ctr"/>
                      <a:r>
                        <a:rPr kumimoji="1" lang="ja-JP" altLang="en-US" sz="1200" b="1" dirty="0">
                          <a:solidFill>
                            <a:schemeClr val="tx1"/>
                          </a:solidFill>
                        </a:rPr>
                        <a:t>検証概要</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en-US" altLang="ja-JP" sz="1200" b="0" dirty="0">
                        <a:solidFill>
                          <a:schemeClr val="tx1"/>
                        </a:solidFill>
                      </a:endParaRPr>
                    </a:p>
                    <a:p>
                      <a:endParaRPr kumimoji="1" lang="en-US" altLang="ja-JP" sz="1200" b="0" dirty="0">
                        <a:solidFill>
                          <a:schemeClr val="tx1"/>
                        </a:solidFill>
                      </a:endParaRPr>
                    </a:p>
                    <a:p>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0116237"/>
                  </a:ext>
                </a:extLst>
              </a:tr>
              <a:tr h="901858">
                <a:tc>
                  <a:txBody>
                    <a:bodyPr/>
                    <a:lstStyle/>
                    <a:p>
                      <a:pPr algn="ctr"/>
                      <a:r>
                        <a:rPr kumimoji="1" lang="ja-JP" altLang="en-US" sz="1200" b="1" dirty="0">
                          <a:solidFill>
                            <a:schemeClr val="tx1"/>
                          </a:solidFill>
                        </a:rPr>
                        <a:t>費用見込</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＜本プロジェクトでかかる実施費用の見込みを記載ください。詳細は様式３に記載してください。＞</a:t>
                      </a:r>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316665"/>
                  </a:ext>
                </a:extLst>
              </a:tr>
              <a:tr h="991406">
                <a:tc>
                  <a:txBody>
                    <a:bodyPr/>
                    <a:lstStyle/>
                    <a:p>
                      <a:pPr algn="ctr"/>
                      <a:r>
                        <a:rPr kumimoji="1" lang="ja-JP" altLang="en-US" sz="1200" b="1" dirty="0">
                          <a:solidFill>
                            <a:schemeClr val="tx1"/>
                          </a:solidFill>
                        </a:rPr>
                        <a:t>他補助金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＜本プロジェクトに係るプロダクトで、別の補助金等を受けている場合、その補助金名を記載ください。＞</a:t>
                      </a:r>
                      <a:endParaRPr kumimoji="1" lang="en-US" altLang="ja-JP" sz="1200" b="0" dirty="0">
                        <a:solidFill>
                          <a:schemeClr val="tx1"/>
                        </a:solidFill>
                      </a:endParaRPr>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b="0">
                          <a:solidFill>
                            <a:schemeClr val="tx1"/>
                          </a:solidFill>
                        </a:rPr>
                        <a:t>※</a:t>
                      </a:r>
                      <a:r>
                        <a:rPr kumimoji="1" lang="ja-JP" altLang="en-US" sz="1200" b="0">
                          <a:solidFill>
                            <a:schemeClr val="tx1"/>
                          </a:solidFill>
                        </a:rPr>
                        <a:t>補助</a:t>
                      </a:r>
                      <a:r>
                        <a:rPr kumimoji="1" lang="ja-JP" altLang="en-US" sz="1200" b="0" dirty="0">
                          <a:solidFill>
                            <a:schemeClr val="tx1"/>
                          </a:solidFill>
                        </a:rPr>
                        <a:t>金を受けているプロジェクトへの本申請に関する報告は貴社にてお願いいたします。</a:t>
                      </a:r>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5111387"/>
                  </a:ext>
                </a:extLst>
              </a:tr>
              <a:tr h="752290">
                <a:tc>
                  <a:txBody>
                    <a:bodyPr/>
                    <a:lstStyle/>
                    <a:p>
                      <a:pPr algn="ctr"/>
                      <a:r>
                        <a:rPr kumimoji="1" lang="ja-JP" altLang="en-US" sz="1200" b="1" dirty="0">
                          <a:solidFill>
                            <a:schemeClr val="tx1"/>
                          </a:solidFill>
                        </a:rPr>
                        <a:t>社会実装に向けて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本プロジェクトが終了後、社会実装に向けた支援を引き続き希望しますか（はい　／　いいえ）</a:t>
                      </a:r>
                      <a:endParaRPr kumimoji="1" lang="en-US" altLang="ja-JP" sz="1200" b="0" dirty="0">
                        <a:solidFill>
                          <a:schemeClr val="tx1"/>
                        </a:solidFill>
                      </a:endParaRPr>
                    </a:p>
                    <a:p>
                      <a:r>
                        <a:rPr kumimoji="1" lang="ja-JP" altLang="en-US" sz="1200" b="0" dirty="0">
                          <a:solidFill>
                            <a:schemeClr val="tx1"/>
                          </a:solidFill>
                        </a:rPr>
                        <a:t>（ピッチイベントなどを開催予定です）</a:t>
                      </a:r>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763484"/>
                  </a:ext>
                </a:extLst>
              </a:tr>
            </a:tbl>
          </a:graphicData>
        </a:graphic>
      </p:graphicFrame>
    </p:spTree>
    <p:extLst>
      <p:ext uri="{BB962C8B-B14F-4D97-AF65-F5344CB8AC3E}">
        <p14:creationId xmlns:p14="http://schemas.microsoft.com/office/powerpoint/2010/main" val="221158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5</a:t>
            </a:fld>
            <a:endParaRPr lang="ja-JP" altLang="en-US" dirty="0"/>
          </a:p>
        </p:txBody>
      </p:sp>
      <p:sp>
        <p:nvSpPr>
          <p:cNvPr id="41" name="タイトル 3">
            <a:extLst>
              <a:ext uri="{FF2B5EF4-FFF2-40B4-BE49-F238E27FC236}">
                <a16:creationId xmlns:a16="http://schemas.microsoft.com/office/drawing/2014/main" id="{AE189DD0-08E8-4AE6-8A1A-918E94C0B4AE}"/>
              </a:ext>
            </a:extLst>
          </p:cNvPr>
          <p:cNvSpPr>
            <a:spLocks noGrp="1"/>
          </p:cNvSpPr>
          <p:nvPr>
            <p:ph type="title"/>
          </p:nvPr>
        </p:nvSpPr>
        <p:spPr>
          <a:xfrm>
            <a:off x="417000" y="180000"/>
            <a:ext cx="9072000" cy="615600"/>
          </a:xfrm>
        </p:spPr>
        <p:txBody>
          <a:bodyPr/>
          <a:lstStyle/>
          <a:p>
            <a:r>
              <a:rPr kumimoji="1" lang="ja-JP" altLang="en-US" dirty="0"/>
              <a:t>３．背景・目的、取組内容</a:t>
            </a:r>
          </a:p>
        </p:txBody>
      </p:sp>
      <p:sp>
        <p:nvSpPr>
          <p:cNvPr id="42" name="テキスト プレースホルダー 3">
            <a:extLst>
              <a:ext uri="{FF2B5EF4-FFF2-40B4-BE49-F238E27FC236}">
                <a16:creationId xmlns:a16="http://schemas.microsoft.com/office/drawing/2014/main" id="{FC0D7E4B-F69E-4688-BAAB-A13B63035DB0}"/>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コンセプト検証の背景・目的、取組内容</a:t>
            </a:r>
          </a:p>
        </p:txBody>
      </p:sp>
      <p:sp>
        <p:nvSpPr>
          <p:cNvPr id="43" name="正方形/長方形 42">
            <a:extLst>
              <a:ext uri="{FF2B5EF4-FFF2-40B4-BE49-F238E27FC236}">
                <a16:creationId xmlns:a16="http://schemas.microsoft.com/office/drawing/2014/main" id="{FD01E9B3-4935-4CC4-BC65-5146CBBBFAB4}"/>
              </a:ext>
            </a:extLst>
          </p:cNvPr>
          <p:cNvSpPr/>
          <p:nvPr/>
        </p:nvSpPr>
        <p:spPr bwMode="gray">
          <a:xfrm>
            <a:off x="2164103" y="2013625"/>
            <a:ext cx="7324897" cy="36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＜上記領域で掲げられている社会課題のテーマを選択して記載してください＞</a:t>
            </a:r>
            <a:endParaRPr kumimoji="1" lang="en-US" altLang="ja-JP" sz="1200" dirty="0"/>
          </a:p>
        </p:txBody>
      </p:sp>
      <p:sp>
        <p:nvSpPr>
          <p:cNvPr id="44" name="フッター プレースホルダー 4">
            <a:extLst>
              <a:ext uri="{FF2B5EF4-FFF2-40B4-BE49-F238E27FC236}">
                <a16:creationId xmlns:a16="http://schemas.microsoft.com/office/drawing/2014/main" id="{8F443CAC-2507-47C8-8491-3D8FEA8E7148}"/>
              </a:ext>
            </a:extLst>
          </p:cNvPr>
          <p:cNvSpPr txBox="1">
            <a:spLocks/>
          </p:cNvSpPr>
          <p:nvPr/>
        </p:nvSpPr>
        <p:spPr bwMode="gray">
          <a:xfrm>
            <a:off x="410768" y="2014318"/>
            <a:ext cx="1722241" cy="36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社会課題テーマ</a:t>
            </a:r>
            <a:endParaRPr lang="en-US" altLang="ja-JP" dirty="0"/>
          </a:p>
        </p:txBody>
      </p:sp>
      <p:sp>
        <p:nvSpPr>
          <p:cNvPr id="46" name="フッター プレースホルダー 4">
            <a:extLst>
              <a:ext uri="{FF2B5EF4-FFF2-40B4-BE49-F238E27FC236}">
                <a16:creationId xmlns:a16="http://schemas.microsoft.com/office/drawing/2014/main" id="{29786493-0A39-4789-A834-E1C1DD2661D8}"/>
              </a:ext>
            </a:extLst>
          </p:cNvPr>
          <p:cNvSpPr txBox="1">
            <a:spLocks/>
          </p:cNvSpPr>
          <p:nvPr/>
        </p:nvSpPr>
        <p:spPr bwMode="gray">
          <a:xfrm>
            <a:off x="410768" y="2539988"/>
            <a:ext cx="1720800" cy="180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解決したい</a:t>
            </a:r>
            <a:br>
              <a:rPr lang="en-US" altLang="ja-JP" dirty="0"/>
            </a:br>
            <a:r>
              <a:rPr lang="ja-JP" altLang="en-US" dirty="0"/>
              <a:t>社会課題</a:t>
            </a:r>
            <a:endParaRPr lang="en-GB" altLang="en-GB" dirty="0"/>
          </a:p>
        </p:txBody>
      </p:sp>
      <p:sp>
        <p:nvSpPr>
          <p:cNvPr id="52" name="テキスト ボックス 51">
            <a:extLst>
              <a:ext uri="{FF2B5EF4-FFF2-40B4-BE49-F238E27FC236}">
                <a16:creationId xmlns:a16="http://schemas.microsoft.com/office/drawing/2014/main" id="{1194D3C0-C259-4549-9F24-7D262348BE66}"/>
              </a:ext>
            </a:extLst>
          </p:cNvPr>
          <p:cNvSpPr txBox="1"/>
          <p:nvPr/>
        </p:nvSpPr>
        <p:spPr>
          <a:xfrm>
            <a:off x="2165178" y="1488648"/>
            <a:ext cx="7324897" cy="360000"/>
          </a:xfrm>
          <a:prstGeom prst="rect">
            <a:avLst/>
          </a:prstGeom>
          <a:solidFill>
            <a:schemeClr val="bg1"/>
          </a:solidFill>
          <a:ln w="6350">
            <a:solidFill>
              <a:srgbClr val="A7A8AA"/>
            </a:solidFill>
            <a:miter lim="800000"/>
            <a:headEnd/>
            <a:tailEnd/>
          </a:ln>
        </p:spPr>
        <p:txBody>
          <a:bodyPr lIns="144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kumimoji="1" lang="ja-JP" altLang="en-US" sz="1200" dirty="0"/>
              <a:t>＜</a:t>
            </a:r>
            <a:r>
              <a:rPr kumimoji="1" lang="en-US" altLang="ja-JP" sz="1200" dirty="0"/>
              <a:t>DX</a:t>
            </a:r>
            <a:r>
              <a:rPr kumimoji="1" lang="ja-JP" altLang="en-US" sz="1200" b="0" dirty="0">
                <a:solidFill>
                  <a:schemeClr val="tx1"/>
                </a:solidFill>
              </a:rPr>
              <a:t>／</a:t>
            </a:r>
            <a:r>
              <a:rPr kumimoji="1" lang="ja-JP" altLang="en-US" sz="1200" dirty="0"/>
              <a:t>環境 サステナビリティ（</a:t>
            </a:r>
            <a:r>
              <a:rPr kumimoji="1" lang="en-US" altLang="ja-JP" sz="1200" dirty="0"/>
              <a:t>GX</a:t>
            </a:r>
            <a:r>
              <a:rPr kumimoji="1" lang="ja-JP" altLang="en-US" sz="1200" dirty="0"/>
              <a:t>・</a:t>
            </a:r>
            <a:r>
              <a:rPr kumimoji="1" lang="en-US" altLang="ja-JP" sz="1200" dirty="0"/>
              <a:t>CE</a:t>
            </a:r>
            <a:r>
              <a:rPr kumimoji="1" lang="ja-JP" altLang="en-US" sz="1200" dirty="0"/>
              <a:t>）</a:t>
            </a:r>
            <a:r>
              <a:rPr kumimoji="1" lang="ja-JP" altLang="en-US" sz="1200" b="0" dirty="0">
                <a:solidFill>
                  <a:schemeClr val="tx1"/>
                </a:solidFill>
              </a:rPr>
              <a:t>／</a:t>
            </a:r>
            <a:r>
              <a:rPr lang="ja-JP" altLang="en-US" sz="1200" dirty="0"/>
              <a:t>女性活躍支援・</a:t>
            </a:r>
            <a:r>
              <a:rPr kumimoji="1" lang="ja-JP" altLang="en-US" sz="1200" dirty="0"/>
              <a:t>フェムテック</a:t>
            </a:r>
            <a:r>
              <a:rPr lang="ja-JP" altLang="en-US" dirty="0"/>
              <a:t>　</a:t>
            </a:r>
            <a:r>
              <a:rPr kumimoji="1" lang="ja-JP" altLang="en-US" sz="1200" dirty="0"/>
              <a:t>から</a:t>
            </a:r>
            <a:r>
              <a:rPr kumimoji="1" lang="en-US" altLang="ja-JP" sz="1200" dirty="0"/>
              <a:t>1</a:t>
            </a:r>
            <a:r>
              <a:rPr kumimoji="1" lang="ja-JP" altLang="en-US" sz="1200" dirty="0"/>
              <a:t>つを選択して記載してください＞</a:t>
            </a:r>
            <a:endParaRPr kumimoji="1" lang="en-US" altLang="ja-JP" sz="1200" dirty="0"/>
          </a:p>
        </p:txBody>
      </p:sp>
      <p:sp>
        <p:nvSpPr>
          <p:cNvPr id="53" name="フッター プレースホルダー 4">
            <a:extLst>
              <a:ext uri="{FF2B5EF4-FFF2-40B4-BE49-F238E27FC236}">
                <a16:creationId xmlns:a16="http://schemas.microsoft.com/office/drawing/2014/main" id="{EC2675D0-AC89-41F2-BD05-D756D155CA64}"/>
              </a:ext>
            </a:extLst>
          </p:cNvPr>
          <p:cNvSpPr txBox="1">
            <a:spLocks/>
          </p:cNvSpPr>
          <p:nvPr/>
        </p:nvSpPr>
        <p:spPr bwMode="gray">
          <a:xfrm>
            <a:off x="410768" y="1488648"/>
            <a:ext cx="1722241" cy="36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社会課題の領域</a:t>
            </a:r>
            <a:endParaRPr lang="ja-JP" altLang="en-US" baseline="30000" dirty="0">
              <a:solidFill>
                <a:schemeClr val="tx1"/>
              </a:solidFill>
            </a:endParaRPr>
          </a:p>
        </p:txBody>
      </p:sp>
      <p:sp>
        <p:nvSpPr>
          <p:cNvPr id="54" name="正方形/長方形 53">
            <a:extLst>
              <a:ext uri="{FF2B5EF4-FFF2-40B4-BE49-F238E27FC236}">
                <a16:creationId xmlns:a16="http://schemas.microsoft.com/office/drawing/2014/main" id="{EB44337A-1551-43AF-8E05-0597D6C47343}"/>
              </a:ext>
            </a:extLst>
          </p:cNvPr>
          <p:cNvSpPr/>
          <p:nvPr/>
        </p:nvSpPr>
        <p:spPr bwMode="gray">
          <a:xfrm>
            <a:off x="2165179" y="4503578"/>
            <a:ext cx="7323822" cy="180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＜上記社会課題を解決する策として、コンセプト検証の概要を記載してください＞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＜本コンセプト検証を実現することによってどのように社会課題が解決するかを記載してください＞</a:t>
            </a:r>
            <a:endParaRPr kumimoji="1" lang="en-US" altLang="ja-JP" sz="1200" dirty="0"/>
          </a:p>
        </p:txBody>
      </p:sp>
      <p:sp>
        <p:nvSpPr>
          <p:cNvPr id="55" name="フッター プレースホルダー 4">
            <a:extLst>
              <a:ext uri="{FF2B5EF4-FFF2-40B4-BE49-F238E27FC236}">
                <a16:creationId xmlns:a16="http://schemas.microsoft.com/office/drawing/2014/main" id="{8D0C21CA-35CC-432C-9C21-EFFB5C792FB5}"/>
              </a:ext>
            </a:extLst>
          </p:cNvPr>
          <p:cNvSpPr txBox="1">
            <a:spLocks/>
          </p:cNvSpPr>
          <p:nvPr/>
        </p:nvSpPr>
        <p:spPr bwMode="gray">
          <a:xfrm>
            <a:off x="410768" y="4505659"/>
            <a:ext cx="1720800" cy="180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取組内容</a:t>
            </a:r>
            <a:endParaRPr lang="en-US" altLang="ja-JP" dirty="0"/>
          </a:p>
          <a:p>
            <a:r>
              <a:rPr lang="ja-JP" altLang="en-US" dirty="0"/>
              <a:t>（上記社会課題の</a:t>
            </a:r>
            <a:endParaRPr lang="en-US" altLang="ja-JP" dirty="0"/>
          </a:p>
          <a:p>
            <a:r>
              <a:rPr lang="ja-JP" altLang="en-US" dirty="0"/>
              <a:t>解決策）</a:t>
            </a:r>
            <a:endParaRPr lang="en-GB" altLang="en-GB" dirty="0"/>
          </a:p>
        </p:txBody>
      </p:sp>
      <p:sp>
        <p:nvSpPr>
          <p:cNvPr id="63" name="正方形/長方形 62">
            <a:extLst>
              <a:ext uri="{FF2B5EF4-FFF2-40B4-BE49-F238E27FC236}">
                <a16:creationId xmlns:a16="http://schemas.microsoft.com/office/drawing/2014/main" id="{F0BD40F8-4607-49D7-A5DB-9075A807B406}"/>
              </a:ext>
            </a:extLst>
          </p:cNvPr>
          <p:cNvSpPr/>
          <p:nvPr/>
        </p:nvSpPr>
        <p:spPr bwMode="gray">
          <a:xfrm>
            <a:off x="2165178" y="2538602"/>
            <a:ext cx="7324897" cy="180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＜根拠となるデータ等を用いて、解決すべき社会課題の内容を具体的に記載してください＞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＜どのような対象が課題を抱えているのかを具体的に記載してください＞</a:t>
            </a:r>
            <a:endParaRPr kumimoji="1" lang="en-US" altLang="ja-JP" sz="1200" dirty="0"/>
          </a:p>
        </p:txBody>
      </p:sp>
    </p:spTree>
    <p:extLst>
      <p:ext uri="{BB962C8B-B14F-4D97-AF65-F5344CB8AC3E}">
        <p14:creationId xmlns:p14="http://schemas.microsoft.com/office/powerpoint/2010/main" val="425771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AE56B0-BD0D-4246-B1C9-577384540F6B}"/>
              </a:ext>
            </a:extLst>
          </p:cNvPr>
          <p:cNvSpPr>
            <a:spLocks noGrp="1"/>
          </p:cNvSpPr>
          <p:nvPr>
            <p:ph type="sldNum" sz="quarter" idx="10"/>
          </p:nvPr>
        </p:nvSpPr>
        <p:spPr/>
        <p:txBody>
          <a:bodyPr/>
          <a:lstStyle/>
          <a:p>
            <a:fld id="{543A0986-838B-4D2A-A95C-8CB1738263FE}" type="slidenum">
              <a:rPr lang="ja-JP" altLang="en-US" smtClean="0"/>
              <a:pPr/>
              <a:t>6</a:t>
            </a:fld>
            <a:endParaRPr lang="ja-JP" altLang="en-US"/>
          </a:p>
        </p:txBody>
      </p:sp>
      <p:sp>
        <p:nvSpPr>
          <p:cNvPr id="3" name="テキスト プレースホルダー 2">
            <a:extLst>
              <a:ext uri="{FF2B5EF4-FFF2-40B4-BE49-F238E27FC236}">
                <a16:creationId xmlns:a16="http://schemas.microsoft.com/office/drawing/2014/main" id="{E381A4E9-6AEF-4CCD-8A10-0BF6E6284D5D}"/>
              </a:ext>
            </a:extLst>
          </p:cNvPr>
          <p:cNvSpPr>
            <a:spLocks noGrp="1"/>
          </p:cNvSpPr>
          <p:nvPr>
            <p:ph type="body" sz="quarter" idx="15"/>
          </p:nvPr>
        </p:nvSpPr>
        <p:spPr/>
        <p:txBody>
          <a:bodyPr/>
          <a:lstStyle/>
          <a:p>
            <a:r>
              <a:rPr kumimoji="1" lang="ja-JP" altLang="en-US" dirty="0">
                <a:solidFill>
                  <a:srgbClr val="046A38"/>
                </a:solidFill>
              </a:rPr>
              <a:t>社会実装時に想定しているビジネスモデル</a:t>
            </a:r>
          </a:p>
        </p:txBody>
      </p:sp>
      <p:sp>
        <p:nvSpPr>
          <p:cNvPr id="4" name="タイトル 3">
            <a:extLst>
              <a:ext uri="{FF2B5EF4-FFF2-40B4-BE49-F238E27FC236}">
                <a16:creationId xmlns:a16="http://schemas.microsoft.com/office/drawing/2014/main" id="{6AF5FE6D-47D5-4090-8C47-8590775F8CC3}"/>
              </a:ext>
            </a:extLst>
          </p:cNvPr>
          <p:cNvSpPr>
            <a:spLocks noGrp="1"/>
          </p:cNvSpPr>
          <p:nvPr>
            <p:ph type="title"/>
          </p:nvPr>
        </p:nvSpPr>
        <p:spPr/>
        <p:txBody>
          <a:bodyPr/>
          <a:lstStyle/>
          <a:p>
            <a:r>
              <a:rPr lang="ja-JP" altLang="en-US" dirty="0"/>
              <a:t>４．</a:t>
            </a:r>
            <a:r>
              <a:rPr kumimoji="1" lang="ja-JP" altLang="en-US" dirty="0"/>
              <a:t>ビジネスモデル</a:t>
            </a:r>
          </a:p>
        </p:txBody>
      </p:sp>
      <p:sp>
        <p:nvSpPr>
          <p:cNvPr id="6" name="正方形/長方形 5">
            <a:extLst>
              <a:ext uri="{FF2B5EF4-FFF2-40B4-BE49-F238E27FC236}">
                <a16:creationId xmlns:a16="http://schemas.microsoft.com/office/drawing/2014/main" id="{6CA581C5-54F8-4338-AC71-0B9738E18424}"/>
              </a:ext>
            </a:extLst>
          </p:cNvPr>
          <p:cNvSpPr/>
          <p:nvPr/>
        </p:nvSpPr>
        <p:spPr bwMode="gray">
          <a:xfrm>
            <a:off x="1256045" y="1486170"/>
            <a:ext cx="3516956" cy="14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＜想定される顧客（課題を抱える顧客）を記載してください＞　</a:t>
            </a:r>
          </a:p>
        </p:txBody>
      </p:sp>
      <p:sp>
        <p:nvSpPr>
          <p:cNvPr id="8" name="正方形/長方形 7">
            <a:extLst>
              <a:ext uri="{FF2B5EF4-FFF2-40B4-BE49-F238E27FC236}">
                <a16:creationId xmlns:a16="http://schemas.microsoft.com/office/drawing/2014/main" id="{33B6F6B8-D329-44DA-9F95-C6CEB60969E1}"/>
              </a:ext>
            </a:extLst>
          </p:cNvPr>
          <p:cNvSpPr/>
          <p:nvPr/>
        </p:nvSpPr>
        <p:spPr bwMode="gray">
          <a:xfrm>
            <a:off x="1256045" y="4868725"/>
            <a:ext cx="3516956" cy="14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＜提供プロダクト（製品・サービス）の内容が具体的に分かるように記載してください＞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＜「どのような価値」を「どのような手段」で提供するかを記載してください＞　　　</a:t>
            </a:r>
          </a:p>
        </p:txBody>
      </p:sp>
      <p:sp>
        <p:nvSpPr>
          <p:cNvPr id="14" name="正方形/長方形 13">
            <a:extLst>
              <a:ext uri="{FF2B5EF4-FFF2-40B4-BE49-F238E27FC236}">
                <a16:creationId xmlns:a16="http://schemas.microsoft.com/office/drawing/2014/main" id="{E4EF1DD6-1182-A00E-D9F8-C1DF891C46F4}"/>
              </a:ext>
            </a:extLst>
          </p:cNvPr>
          <p:cNvSpPr/>
          <p:nvPr/>
        </p:nvSpPr>
        <p:spPr bwMode="gray">
          <a:xfrm>
            <a:off x="1256045" y="3177448"/>
            <a:ext cx="3516956" cy="14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＜想定される顧客の課題を具体的に記載してください＞</a:t>
            </a:r>
            <a:endParaRPr kumimoji="1" lang="en-US" altLang="ja-JP" sz="1200" dirty="0"/>
          </a:p>
        </p:txBody>
      </p:sp>
      <p:sp>
        <p:nvSpPr>
          <p:cNvPr id="5" name="フッター プレースホルダー 4">
            <a:extLst>
              <a:ext uri="{FF2B5EF4-FFF2-40B4-BE49-F238E27FC236}">
                <a16:creationId xmlns:a16="http://schemas.microsoft.com/office/drawing/2014/main" id="{53B73024-0259-4FAD-AF22-61FFC3EDE354}"/>
              </a:ext>
            </a:extLst>
          </p:cNvPr>
          <p:cNvSpPr txBox="1">
            <a:spLocks/>
          </p:cNvSpPr>
          <p:nvPr/>
        </p:nvSpPr>
        <p:spPr bwMode="gray">
          <a:xfrm>
            <a:off x="415926" y="1486170"/>
            <a:ext cx="769780" cy="144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ターゲット</a:t>
            </a:r>
            <a:endParaRPr lang="en-US" altLang="ja-JP" dirty="0"/>
          </a:p>
        </p:txBody>
      </p:sp>
      <p:sp>
        <p:nvSpPr>
          <p:cNvPr id="7" name="フッター プレースホルダー 4">
            <a:extLst>
              <a:ext uri="{FF2B5EF4-FFF2-40B4-BE49-F238E27FC236}">
                <a16:creationId xmlns:a16="http://schemas.microsoft.com/office/drawing/2014/main" id="{E98D613B-9505-45BF-A1AF-D14B297C63E3}"/>
              </a:ext>
            </a:extLst>
          </p:cNvPr>
          <p:cNvSpPr txBox="1">
            <a:spLocks/>
          </p:cNvSpPr>
          <p:nvPr/>
        </p:nvSpPr>
        <p:spPr bwMode="gray">
          <a:xfrm>
            <a:off x="415926" y="4868725"/>
            <a:ext cx="769780" cy="144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プロダクト</a:t>
            </a:r>
            <a:endParaRPr lang="en-US" altLang="ja-JP" dirty="0"/>
          </a:p>
          <a:p>
            <a:r>
              <a:rPr lang="ja-JP" altLang="en-US" dirty="0"/>
              <a:t>内容</a:t>
            </a:r>
            <a:endParaRPr lang="en-US" altLang="ja-JP" dirty="0"/>
          </a:p>
        </p:txBody>
      </p:sp>
      <p:sp>
        <p:nvSpPr>
          <p:cNvPr id="10" name="フッター プレースホルダー 4">
            <a:extLst>
              <a:ext uri="{FF2B5EF4-FFF2-40B4-BE49-F238E27FC236}">
                <a16:creationId xmlns:a16="http://schemas.microsoft.com/office/drawing/2014/main" id="{E82013C4-B45A-45BD-21F9-ADFA17DECAAC}"/>
              </a:ext>
            </a:extLst>
          </p:cNvPr>
          <p:cNvSpPr txBox="1">
            <a:spLocks/>
          </p:cNvSpPr>
          <p:nvPr/>
        </p:nvSpPr>
        <p:spPr bwMode="gray">
          <a:xfrm>
            <a:off x="415926" y="3177448"/>
            <a:ext cx="769780" cy="144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課題</a:t>
            </a:r>
            <a:endParaRPr lang="en-US" altLang="ja-JP" dirty="0"/>
          </a:p>
        </p:txBody>
      </p:sp>
      <p:sp>
        <p:nvSpPr>
          <p:cNvPr id="9" name="正方形/長方形 8">
            <a:extLst>
              <a:ext uri="{FF2B5EF4-FFF2-40B4-BE49-F238E27FC236}">
                <a16:creationId xmlns:a16="http://schemas.microsoft.com/office/drawing/2014/main" id="{7A016786-0312-0560-1F0D-3939566709EE}"/>
              </a:ext>
            </a:extLst>
          </p:cNvPr>
          <p:cNvSpPr/>
          <p:nvPr/>
        </p:nvSpPr>
        <p:spPr bwMode="gray">
          <a:xfrm>
            <a:off x="5133002" y="1484314"/>
            <a:ext cx="4357073" cy="4824412"/>
          </a:xfrm>
          <a:prstGeom prst="rect">
            <a:avLst/>
          </a:prstGeom>
          <a:solidFill>
            <a:schemeClr val="bg1"/>
          </a:solidFill>
          <a:ln w="6350">
            <a:solidFill>
              <a:srgbClr val="A7A8AA"/>
            </a:solidFill>
            <a:miter lim="800000"/>
            <a:headEnd/>
            <a:tailEnd/>
          </a:ln>
        </p:spPr>
        <p:txBody>
          <a:bodyPr lIns="72000" tIns="72000" rIns="72000" bIns="72000" rtlCol="0" anchor="ctr"/>
          <a:lstStyle/>
          <a:p>
            <a:pPr marL="285750" indent="-285750" defTabSz="990564" fontAlgn="auto">
              <a:spcBef>
                <a:spcPts val="600"/>
              </a:spcBef>
              <a:spcAft>
                <a:spcPts val="0"/>
              </a:spcAft>
              <a:buSzPct val="100000"/>
              <a:buFont typeface="Wingdings" panose="05000000000000000000" pitchFamily="2" charset="2"/>
              <a:buChar char="n"/>
            </a:pPr>
            <a:r>
              <a:rPr kumimoji="1" lang="ja-JP" altLang="en-US" sz="1200" i="0" dirty="0">
                <a:latin typeface="+mn-lt"/>
                <a:cs typeface="+mn-cs"/>
              </a:rPr>
              <a:t>＜ビジネスモデルの</a:t>
            </a:r>
            <a:r>
              <a:rPr kumimoji="1" lang="ja-JP" altLang="en-US" sz="1200" dirty="0">
                <a:latin typeface="+mn-lt"/>
                <a:cs typeface="+mn-cs"/>
              </a:rPr>
              <a:t>全体像</a:t>
            </a:r>
            <a:r>
              <a:rPr kumimoji="1" lang="ja-JP" altLang="en-US" sz="1200" i="0" dirty="0">
                <a:latin typeface="+mn-lt"/>
                <a:cs typeface="+mn-cs"/>
              </a:rPr>
              <a:t>、ステークホルダーどうしの関わり方、収益の流れを</a:t>
            </a:r>
            <a:r>
              <a:rPr kumimoji="1" lang="ja-JP" altLang="en-US" sz="1200" i="0" dirty="0">
                <a:highlight>
                  <a:srgbClr val="FFFF00"/>
                </a:highlight>
                <a:latin typeface="+mn-lt"/>
                <a:cs typeface="+mn-cs"/>
              </a:rPr>
              <a:t>図表等を用いて全体像を記載してください</a:t>
            </a:r>
            <a:r>
              <a:rPr kumimoji="1" lang="ja-JP" altLang="en-US" sz="1200" i="0" dirty="0">
                <a:latin typeface="+mn-lt"/>
                <a:cs typeface="+mn-cs"/>
              </a:rPr>
              <a:t>＞</a:t>
            </a:r>
            <a:br>
              <a:rPr kumimoji="1" lang="en-US" altLang="ja-JP" sz="1200" i="0" dirty="0">
                <a:latin typeface="+mn-lt"/>
                <a:cs typeface="+mn-cs"/>
              </a:rPr>
            </a:br>
            <a:endParaRPr kumimoji="1" lang="ja-JP" altLang="en-US" sz="1200" b="0" i="0"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p14="http://schemas.microsoft.com/office/powerpoint/2010/main" val="221100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7</a:t>
            </a:fld>
            <a:endParaRPr lang="ja-JP" altLang="en-US" dirty="0"/>
          </a:p>
        </p:txBody>
      </p:sp>
      <p:sp>
        <p:nvSpPr>
          <p:cNvPr id="25" name="タイトル 3">
            <a:extLst>
              <a:ext uri="{FF2B5EF4-FFF2-40B4-BE49-F238E27FC236}">
                <a16:creationId xmlns:a16="http://schemas.microsoft.com/office/drawing/2014/main" id="{74A48DCB-21FB-4C0B-B2FC-92B53DFAC35B}"/>
              </a:ext>
            </a:extLst>
          </p:cNvPr>
          <p:cNvSpPr>
            <a:spLocks noGrp="1"/>
          </p:cNvSpPr>
          <p:nvPr>
            <p:ph type="title"/>
          </p:nvPr>
        </p:nvSpPr>
        <p:spPr>
          <a:xfrm>
            <a:off x="417000" y="180000"/>
            <a:ext cx="9072000" cy="615600"/>
          </a:xfrm>
        </p:spPr>
        <p:txBody>
          <a:bodyPr/>
          <a:lstStyle/>
          <a:p>
            <a:r>
              <a:rPr lang="ja-JP" altLang="en-US" dirty="0"/>
              <a:t>５．中長期に</a:t>
            </a:r>
            <a:r>
              <a:rPr kumimoji="1" lang="ja-JP" altLang="en-US" dirty="0"/>
              <a:t>目指す姿</a:t>
            </a:r>
          </a:p>
        </p:txBody>
      </p:sp>
      <p:sp>
        <p:nvSpPr>
          <p:cNvPr id="26" name="テキスト プレースホルダー 3">
            <a:extLst>
              <a:ext uri="{FF2B5EF4-FFF2-40B4-BE49-F238E27FC236}">
                <a16:creationId xmlns:a16="http://schemas.microsoft.com/office/drawing/2014/main" id="{BD10B221-D2BD-428B-87AC-36E4CE4CD3E0}"/>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中長期に目指す姿とコンセプト検証の位置づけ</a:t>
            </a:r>
          </a:p>
        </p:txBody>
      </p:sp>
      <p:sp>
        <p:nvSpPr>
          <p:cNvPr id="27" name="テキスト ボックス 26">
            <a:extLst>
              <a:ext uri="{FF2B5EF4-FFF2-40B4-BE49-F238E27FC236}">
                <a16:creationId xmlns:a16="http://schemas.microsoft.com/office/drawing/2014/main" id="{1AB3670B-C3BC-4835-A2E5-6AED4750A949}"/>
              </a:ext>
            </a:extLst>
          </p:cNvPr>
          <p:cNvSpPr txBox="1"/>
          <p:nvPr/>
        </p:nvSpPr>
        <p:spPr>
          <a:xfrm>
            <a:off x="4865723" y="6311395"/>
            <a:ext cx="498845" cy="288147"/>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b="1" dirty="0"/>
              <a:t>期間</a:t>
            </a:r>
          </a:p>
        </p:txBody>
      </p:sp>
      <p:cxnSp>
        <p:nvCxnSpPr>
          <p:cNvPr id="28" name="直線矢印コネクタ 27">
            <a:extLst>
              <a:ext uri="{FF2B5EF4-FFF2-40B4-BE49-F238E27FC236}">
                <a16:creationId xmlns:a16="http://schemas.microsoft.com/office/drawing/2014/main" id="{98B2D2AC-2229-4088-959E-E2A1779DD715}"/>
              </a:ext>
            </a:extLst>
          </p:cNvPr>
          <p:cNvCxnSpPr/>
          <p:nvPr/>
        </p:nvCxnSpPr>
        <p:spPr>
          <a:xfrm flipV="1">
            <a:off x="739345" y="6311395"/>
            <a:ext cx="8751600" cy="0"/>
          </a:xfrm>
          <a:prstGeom prst="straightConnector1">
            <a:avLst/>
          </a:prstGeom>
          <a:ln w="15875">
            <a:solidFill>
              <a:srgbClr val="A7A8AA"/>
            </a:solidFill>
            <a:tailEnd type="arrow" w="lg" len="lg"/>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BE2871ED-35C5-42B2-B029-8EB4A0766556}"/>
              </a:ext>
            </a:extLst>
          </p:cNvPr>
          <p:cNvGrpSpPr/>
          <p:nvPr/>
        </p:nvGrpSpPr>
        <p:grpSpPr>
          <a:xfrm>
            <a:off x="434099" y="2245149"/>
            <a:ext cx="305247" cy="4066247"/>
            <a:chOff x="829639" y="2171065"/>
            <a:chExt cx="305247" cy="4066247"/>
          </a:xfrm>
        </p:grpSpPr>
        <p:cxnSp>
          <p:nvCxnSpPr>
            <p:cNvPr id="30" name="直線矢印コネクタ 29">
              <a:extLst>
                <a:ext uri="{FF2B5EF4-FFF2-40B4-BE49-F238E27FC236}">
                  <a16:creationId xmlns:a16="http://schemas.microsoft.com/office/drawing/2014/main" id="{9D085AEF-D462-4FBF-B7CB-25416C215AA2}"/>
                </a:ext>
              </a:extLst>
            </p:cNvPr>
            <p:cNvCxnSpPr/>
            <p:nvPr/>
          </p:nvCxnSpPr>
          <p:spPr>
            <a:xfrm flipV="1">
              <a:off x="1134886" y="2171065"/>
              <a:ext cx="0" cy="4066247"/>
            </a:xfrm>
            <a:prstGeom prst="straightConnector1">
              <a:avLst/>
            </a:prstGeom>
            <a:ln w="15875">
              <a:solidFill>
                <a:srgbClr val="A7A8AA"/>
              </a:solidFill>
              <a:tailEnd type="arrow" w="lg" len="lg"/>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3A824CB1-62CC-4824-B428-627B528E4E75}"/>
                </a:ext>
              </a:extLst>
            </p:cNvPr>
            <p:cNvSpPr txBox="1"/>
            <p:nvPr/>
          </p:nvSpPr>
          <p:spPr>
            <a:xfrm>
              <a:off x="829639" y="3359924"/>
              <a:ext cx="288147" cy="1688530"/>
            </a:xfrm>
            <a:prstGeom prst="rect">
              <a:avLst/>
            </a:prstGeom>
            <a:noFill/>
          </p:spPr>
          <p:txBody>
            <a:bodyPr vert="eaVert" wrap="none" lIns="36000" tIns="36000" rIns="36000" bIns="36000" rtlCol="0" anchor="ctr" anchorCtr="0">
              <a:spAutoFit/>
            </a:bodyPr>
            <a:lstStyle/>
            <a:p>
              <a:pPr algn="ctr">
                <a:spcBef>
                  <a:spcPts val="0"/>
                </a:spcBef>
                <a:buSzPct val="100000"/>
              </a:pPr>
              <a:r>
                <a:rPr kumimoji="1" lang="ja-JP" altLang="en-US" sz="1400" b="1" dirty="0"/>
                <a:t>社会へのインパクト</a:t>
              </a:r>
            </a:p>
          </p:txBody>
        </p:sp>
      </p:grpSp>
      <p:sp>
        <p:nvSpPr>
          <p:cNvPr id="32" name="ホームベース 40">
            <a:extLst>
              <a:ext uri="{FF2B5EF4-FFF2-40B4-BE49-F238E27FC236}">
                <a16:creationId xmlns:a16="http://schemas.microsoft.com/office/drawing/2014/main" id="{AF0CBF40-D8D6-45F1-AACB-56D016309F8F}"/>
              </a:ext>
            </a:extLst>
          </p:cNvPr>
          <p:cNvSpPr/>
          <p:nvPr/>
        </p:nvSpPr>
        <p:spPr bwMode="gray">
          <a:xfrm>
            <a:off x="812540"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現状</a:t>
            </a:r>
            <a:endParaRPr kumimoji="1" lang="en-US" altLang="ja-JP" sz="1400" b="1" dirty="0"/>
          </a:p>
        </p:txBody>
      </p:sp>
      <p:sp>
        <p:nvSpPr>
          <p:cNvPr id="33" name="ホームベース 41">
            <a:extLst>
              <a:ext uri="{FF2B5EF4-FFF2-40B4-BE49-F238E27FC236}">
                <a16:creationId xmlns:a16="http://schemas.microsoft.com/office/drawing/2014/main" id="{CA6A0951-4031-444D-86F9-C68B89BE1A49}"/>
              </a:ext>
            </a:extLst>
          </p:cNvPr>
          <p:cNvSpPr/>
          <p:nvPr/>
        </p:nvSpPr>
        <p:spPr bwMode="gray">
          <a:xfrm>
            <a:off x="3168524"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コンセプト検証の位置づけ</a:t>
            </a:r>
            <a:endParaRPr kumimoji="1" lang="en-US" altLang="ja-JP" sz="1400" b="1" dirty="0"/>
          </a:p>
        </p:txBody>
      </p:sp>
      <p:sp>
        <p:nvSpPr>
          <p:cNvPr id="34" name="ホームベース 45">
            <a:extLst>
              <a:ext uri="{FF2B5EF4-FFF2-40B4-BE49-F238E27FC236}">
                <a16:creationId xmlns:a16="http://schemas.microsoft.com/office/drawing/2014/main" id="{AB4EC163-5877-4C28-9560-BC66DCC325C1}"/>
              </a:ext>
            </a:extLst>
          </p:cNvPr>
          <p:cNvSpPr/>
          <p:nvPr/>
        </p:nvSpPr>
        <p:spPr bwMode="gray">
          <a:xfrm>
            <a:off x="5524508"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中長期（</a:t>
            </a:r>
            <a:r>
              <a:rPr kumimoji="1" lang="en-US" altLang="ja-JP" sz="1400" b="1" dirty="0"/>
              <a:t>3</a:t>
            </a:r>
            <a:r>
              <a:rPr kumimoji="1" lang="ja-JP" altLang="en-US" sz="1400" b="1" dirty="0"/>
              <a:t>～</a:t>
            </a:r>
            <a:r>
              <a:rPr kumimoji="1" lang="en-US" altLang="ja-JP" sz="1400" b="1" dirty="0"/>
              <a:t>5</a:t>
            </a:r>
            <a:r>
              <a:rPr kumimoji="1" lang="ja-JP" altLang="en-US" sz="1400" b="1" dirty="0"/>
              <a:t>年）</a:t>
            </a:r>
            <a:endParaRPr kumimoji="1" lang="en-US" altLang="ja-JP" sz="1400" b="1" dirty="0"/>
          </a:p>
        </p:txBody>
      </p:sp>
      <p:sp>
        <p:nvSpPr>
          <p:cNvPr id="35" name="ホームベース 57">
            <a:extLst>
              <a:ext uri="{FF2B5EF4-FFF2-40B4-BE49-F238E27FC236}">
                <a16:creationId xmlns:a16="http://schemas.microsoft.com/office/drawing/2014/main" id="{88417AE2-2EEE-4DFF-947E-544274860F16}"/>
              </a:ext>
            </a:extLst>
          </p:cNvPr>
          <p:cNvSpPr/>
          <p:nvPr/>
        </p:nvSpPr>
        <p:spPr bwMode="gray">
          <a:xfrm>
            <a:off x="7880493" y="1823942"/>
            <a:ext cx="1609581" cy="364779"/>
          </a:xfrm>
          <a:prstGeom prst="homePlate">
            <a:avLst>
              <a:gd name="adj" fmla="val 47925"/>
            </a:avLst>
          </a:prstGeom>
          <a:solidFill>
            <a:srgbClr val="DDEFE8"/>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en-US" altLang="ja-JP" sz="1400" b="1" dirty="0"/>
              <a:t>2030</a:t>
            </a:r>
            <a:r>
              <a:rPr kumimoji="1" lang="ja-JP" altLang="en-US" sz="1400" b="1" dirty="0"/>
              <a:t>年</a:t>
            </a:r>
            <a:endParaRPr kumimoji="1" lang="en-US" altLang="ja-JP" sz="1400" b="1" dirty="0"/>
          </a:p>
        </p:txBody>
      </p:sp>
      <p:sp>
        <p:nvSpPr>
          <p:cNvPr id="22" name="テキスト ボックス 21">
            <a:extLst>
              <a:ext uri="{FF2B5EF4-FFF2-40B4-BE49-F238E27FC236}">
                <a16:creationId xmlns:a16="http://schemas.microsoft.com/office/drawing/2014/main" id="{4E6C816B-D726-4EF0-990A-9EE12858787F}"/>
              </a:ext>
            </a:extLst>
          </p:cNvPr>
          <p:cNvSpPr txBox="1"/>
          <p:nvPr/>
        </p:nvSpPr>
        <p:spPr>
          <a:xfrm>
            <a:off x="7880494" y="2245149"/>
            <a:ext cx="1609581" cy="931145"/>
          </a:xfrm>
          <a:prstGeom prst="ellipse">
            <a:avLst/>
          </a:prstGeom>
          <a:solidFill>
            <a:srgbClr val="DDEFE8"/>
          </a:solidFill>
          <a:ln w="6350">
            <a:no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b="1" dirty="0"/>
              <a:t>将来的に</a:t>
            </a:r>
            <a:br>
              <a:rPr lang="en-US" altLang="ja-JP" b="1" dirty="0"/>
            </a:br>
            <a:r>
              <a:rPr lang="ja-JP" altLang="en-US" b="1" dirty="0"/>
              <a:t>目指す姿</a:t>
            </a:r>
          </a:p>
        </p:txBody>
      </p:sp>
      <p:cxnSp>
        <p:nvCxnSpPr>
          <p:cNvPr id="23" name="直線矢印コネクタ 22">
            <a:extLst>
              <a:ext uri="{FF2B5EF4-FFF2-40B4-BE49-F238E27FC236}">
                <a16:creationId xmlns:a16="http://schemas.microsoft.com/office/drawing/2014/main" id="{C2CF5375-A802-4D33-B224-3FEDBC521055}"/>
              </a:ext>
            </a:extLst>
          </p:cNvPr>
          <p:cNvCxnSpPr/>
          <p:nvPr/>
        </p:nvCxnSpPr>
        <p:spPr>
          <a:xfrm flipV="1">
            <a:off x="1208584" y="2754866"/>
            <a:ext cx="5064896" cy="1350604"/>
          </a:xfrm>
          <a:prstGeom prst="straightConnector1">
            <a:avLst/>
          </a:prstGeom>
          <a:ln w="38100">
            <a:solidFill>
              <a:schemeClr val="bg2"/>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8D820E1C-D18F-4654-B5D3-5F9849C7943A}"/>
              </a:ext>
            </a:extLst>
          </p:cNvPr>
          <p:cNvSpPr txBox="1"/>
          <p:nvPr/>
        </p:nvSpPr>
        <p:spPr>
          <a:xfrm>
            <a:off x="6249144" y="2241790"/>
            <a:ext cx="1609200" cy="932400"/>
          </a:xfrm>
          <a:prstGeom prst="ellipse">
            <a:avLst/>
          </a:prstGeom>
          <a:solidFill>
            <a:schemeClr val="bg1">
              <a:lumMod val="95000"/>
            </a:schemeClr>
          </a:solidFill>
          <a:ln w="12700">
            <a:solidFill>
              <a:schemeClr val="bg2"/>
            </a:solidFill>
            <a:miter lim="800000"/>
            <a:headEnd/>
            <a:tailEnd/>
          </a:ln>
        </p:spPr>
        <p:txBody>
          <a:bodyPr wrap="none" lIns="72000" tIns="72000" rIns="72000" bIns="72000" rtlCol="0" anchor="ctr"/>
          <a:lstStyle>
            <a:defPPr>
              <a:defRPr lang="en-US"/>
            </a:defPPr>
            <a:lvl1pPr algn="ctr" defTabSz="762000" eaLnBrk="0" hangingPunct="0">
              <a:lnSpc>
                <a:spcPct val="106000"/>
              </a:lnSpc>
              <a:spcBef>
                <a:spcPts val="600"/>
              </a:spcBef>
              <a:defRPr kumimoji="1" sz="1200" b="1">
                <a:solidFill>
                  <a:srgbClr val="FF0000"/>
                </a:solidFill>
              </a:defRPr>
            </a:lvl1pPr>
          </a:lstStyle>
          <a:p>
            <a:r>
              <a:rPr lang="en-US" altLang="ja-JP" dirty="0">
                <a:solidFill>
                  <a:schemeClr val="tx1"/>
                </a:solidFill>
              </a:rPr>
              <a:t>3</a:t>
            </a:r>
            <a:r>
              <a:rPr lang="ja-JP" altLang="en-US" dirty="0">
                <a:solidFill>
                  <a:schemeClr val="tx1"/>
                </a:solidFill>
              </a:rPr>
              <a:t>～</a:t>
            </a:r>
            <a:r>
              <a:rPr lang="en-US" altLang="ja-JP" dirty="0">
                <a:solidFill>
                  <a:schemeClr val="tx1"/>
                </a:solidFill>
              </a:rPr>
              <a:t>5</a:t>
            </a:r>
            <a:r>
              <a:rPr lang="ja-JP" altLang="en-US" dirty="0">
                <a:solidFill>
                  <a:schemeClr val="tx1"/>
                </a:solidFill>
              </a:rPr>
              <a:t>年程度で</a:t>
            </a:r>
            <a:br>
              <a:rPr lang="en-US" altLang="ja-JP" dirty="0">
                <a:solidFill>
                  <a:schemeClr val="tx1"/>
                </a:solidFill>
              </a:rPr>
            </a:br>
            <a:r>
              <a:rPr lang="ja-JP" altLang="en-US" dirty="0">
                <a:solidFill>
                  <a:schemeClr val="tx1"/>
                </a:solidFill>
              </a:rPr>
              <a:t>目指す姿</a:t>
            </a:r>
          </a:p>
        </p:txBody>
      </p:sp>
      <p:sp>
        <p:nvSpPr>
          <p:cNvPr id="37" name="正方形/長方形 36">
            <a:extLst>
              <a:ext uri="{FF2B5EF4-FFF2-40B4-BE49-F238E27FC236}">
                <a16:creationId xmlns:a16="http://schemas.microsoft.com/office/drawing/2014/main" id="{F7FA09B1-9E26-479E-B63B-3AAF2E12149B}"/>
              </a:ext>
            </a:extLst>
          </p:cNvPr>
          <p:cNvSpPr/>
          <p:nvPr/>
        </p:nvSpPr>
        <p:spPr bwMode="gray">
          <a:xfrm>
            <a:off x="5503580" y="3210316"/>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＜社会へのインパクトを記載＞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＜事業視点で実施・目標とする項目について記載＞</a:t>
            </a:r>
            <a:endParaRPr lang="en-US" altLang="ja-JP" sz="1100" dirty="0">
              <a:solidFill>
                <a:prstClr val="black"/>
              </a:solidFill>
            </a:endParaRPr>
          </a:p>
        </p:txBody>
      </p:sp>
      <p:sp>
        <p:nvSpPr>
          <p:cNvPr id="38" name="正方形/長方形 37">
            <a:extLst>
              <a:ext uri="{FF2B5EF4-FFF2-40B4-BE49-F238E27FC236}">
                <a16:creationId xmlns:a16="http://schemas.microsoft.com/office/drawing/2014/main" id="{12846ECF-B713-4003-AAA2-336F6A7137D7}"/>
              </a:ext>
            </a:extLst>
          </p:cNvPr>
          <p:cNvSpPr/>
          <p:nvPr/>
        </p:nvSpPr>
        <p:spPr bwMode="gray">
          <a:xfrm>
            <a:off x="3158060" y="3742642"/>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＜コンセプト検証を通じて検証したい課題解決に向けたポイント等を記載＞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＜中長期の事業展開を見据えた、コンセプト検証の位置づけについて記載＞</a:t>
            </a:r>
            <a:endParaRPr lang="en-US" altLang="ja-JP" sz="1100" dirty="0">
              <a:solidFill>
                <a:prstClr val="black"/>
              </a:solidFill>
            </a:endParaRPr>
          </a:p>
        </p:txBody>
      </p:sp>
      <p:sp>
        <p:nvSpPr>
          <p:cNvPr id="39" name="正方形/長方形 38">
            <a:extLst>
              <a:ext uri="{FF2B5EF4-FFF2-40B4-BE49-F238E27FC236}">
                <a16:creationId xmlns:a16="http://schemas.microsoft.com/office/drawing/2014/main" id="{A683C943-9A25-419A-B2F5-B19ABFE07745}"/>
              </a:ext>
            </a:extLst>
          </p:cNvPr>
          <p:cNvSpPr/>
          <p:nvPr/>
        </p:nvSpPr>
        <p:spPr bwMode="gray">
          <a:xfrm>
            <a:off x="3209748" y="4561133"/>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 視点</a:t>
            </a:r>
          </a:p>
        </p:txBody>
      </p:sp>
      <p:sp>
        <p:nvSpPr>
          <p:cNvPr id="40" name="正方形/長方形 39">
            <a:extLst>
              <a:ext uri="{FF2B5EF4-FFF2-40B4-BE49-F238E27FC236}">
                <a16:creationId xmlns:a16="http://schemas.microsoft.com/office/drawing/2014/main" id="{8DA4256E-1D4A-4E5A-8013-C27CC8D12635}"/>
              </a:ext>
            </a:extLst>
          </p:cNvPr>
          <p:cNvSpPr/>
          <p:nvPr/>
        </p:nvSpPr>
        <p:spPr bwMode="gray">
          <a:xfrm>
            <a:off x="3209748" y="3785508"/>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社会 視点</a:t>
            </a:r>
          </a:p>
        </p:txBody>
      </p:sp>
      <p:sp>
        <p:nvSpPr>
          <p:cNvPr id="41" name="正方形/長方形 40">
            <a:extLst>
              <a:ext uri="{FF2B5EF4-FFF2-40B4-BE49-F238E27FC236}">
                <a16:creationId xmlns:a16="http://schemas.microsoft.com/office/drawing/2014/main" id="{763F45D3-D18E-4731-AE8D-4EF9E98462B6}"/>
              </a:ext>
            </a:extLst>
          </p:cNvPr>
          <p:cNvSpPr/>
          <p:nvPr/>
        </p:nvSpPr>
        <p:spPr bwMode="gray">
          <a:xfrm>
            <a:off x="5560072" y="3742590"/>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 視点</a:t>
            </a:r>
          </a:p>
        </p:txBody>
      </p:sp>
      <p:sp>
        <p:nvSpPr>
          <p:cNvPr id="42" name="正方形/長方形 41">
            <a:extLst>
              <a:ext uri="{FF2B5EF4-FFF2-40B4-BE49-F238E27FC236}">
                <a16:creationId xmlns:a16="http://schemas.microsoft.com/office/drawing/2014/main" id="{ED869E86-DA9B-445E-BDF0-9D16A763612B}"/>
              </a:ext>
            </a:extLst>
          </p:cNvPr>
          <p:cNvSpPr/>
          <p:nvPr/>
        </p:nvSpPr>
        <p:spPr bwMode="gray">
          <a:xfrm>
            <a:off x="5560072" y="3268413"/>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社会 視点</a:t>
            </a:r>
          </a:p>
        </p:txBody>
      </p:sp>
      <p:sp>
        <p:nvSpPr>
          <p:cNvPr id="44" name="正方形/長方形 43">
            <a:extLst>
              <a:ext uri="{FF2B5EF4-FFF2-40B4-BE49-F238E27FC236}">
                <a16:creationId xmlns:a16="http://schemas.microsoft.com/office/drawing/2014/main" id="{434B0A36-B9E7-47E7-BF56-C2C7B07F6C31}"/>
              </a:ext>
            </a:extLst>
          </p:cNvPr>
          <p:cNvSpPr/>
          <p:nvPr/>
        </p:nvSpPr>
        <p:spPr bwMode="gray">
          <a:xfrm>
            <a:off x="812540" y="4274968"/>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lvl="0">
              <a:defRPr/>
            </a:pPr>
            <a:r>
              <a:rPr lang="ja-JP" altLang="en-US" sz="1100" dirty="0">
                <a:solidFill>
                  <a:prstClr val="black"/>
                </a:solidFill>
              </a:rPr>
              <a:t>＜社会課題の現状認識について記載＞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＜提供プロダクトの事業開発・展開の現状（例：プロトタイプの開発中、特定市場への導入が進んでいる等）について記載＞</a:t>
            </a:r>
            <a:endParaRPr lang="en-US" altLang="ja-JP" sz="1100" dirty="0">
              <a:solidFill>
                <a:prstClr val="black"/>
              </a:solidFill>
            </a:endParaRPr>
          </a:p>
          <a:p>
            <a:pPr lvl="0">
              <a:defRPr/>
            </a:pPr>
            <a:endParaRPr lang="en-US" altLang="ja-JP" sz="1100" dirty="0">
              <a:solidFill>
                <a:prstClr val="black"/>
              </a:solidFill>
            </a:endParaRPr>
          </a:p>
        </p:txBody>
      </p:sp>
      <p:sp>
        <p:nvSpPr>
          <p:cNvPr id="45" name="正方形/長方形 44">
            <a:extLst>
              <a:ext uri="{FF2B5EF4-FFF2-40B4-BE49-F238E27FC236}">
                <a16:creationId xmlns:a16="http://schemas.microsoft.com/office/drawing/2014/main" id="{105C7FF1-8E0D-478B-B884-02FFA454F4A5}"/>
              </a:ext>
            </a:extLst>
          </p:cNvPr>
          <p:cNvSpPr/>
          <p:nvPr/>
        </p:nvSpPr>
        <p:spPr bwMode="gray">
          <a:xfrm>
            <a:off x="868351" y="5138031"/>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 視点</a:t>
            </a:r>
          </a:p>
        </p:txBody>
      </p:sp>
      <p:grpSp>
        <p:nvGrpSpPr>
          <p:cNvPr id="47" name="グループ化 46">
            <a:extLst>
              <a:ext uri="{FF2B5EF4-FFF2-40B4-BE49-F238E27FC236}">
                <a16:creationId xmlns:a16="http://schemas.microsoft.com/office/drawing/2014/main" id="{7EB56199-0FBF-4501-A0CB-60AA280503CD}"/>
              </a:ext>
            </a:extLst>
          </p:cNvPr>
          <p:cNvGrpSpPr/>
          <p:nvPr/>
        </p:nvGrpSpPr>
        <p:grpSpPr>
          <a:xfrm>
            <a:off x="7296599" y="1452610"/>
            <a:ext cx="2250011" cy="376613"/>
            <a:chOff x="7437275" y="1303287"/>
            <a:chExt cx="2250011" cy="455702"/>
          </a:xfrm>
        </p:grpSpPr>
        <p:sp>
          <p:nvSpPr>
            <p:cNvPr id="48" name="正方形/長方形 47">
              <a:extLst>
                <a:ext uri="{FF2B5EF4-FFF2-40B4-BE49-F238E27FC236}">
                  <a16:creationId xmlns:a16="http://schemas.microsoft.com/office/drawing/2014/main" id="{FB002B02-5119-4EA5-A7D1-444D2B22ED7C}"/>
                </a:ext>
              </a:extLst>
            </p:cNvPr>
            <p:cNvSpPr/>
            <p:nvPr/>
          </p:nvSpPr>
          <p:spPr bwMode="gray">
            <a:xfrm>
              <a:off x="7437275" y="1541210"/>
              <a:ext cx="645603"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900" b="1" dirty="0">
                  <a:solidFill>
                    <a:schemeClr val="bg1"/>
                  </a:solidFill>
                </a:rPr>
                <a:t>事業 視点</a:t>
              </a:r>
            </a:p>
          </p:txBody>
        </p:sp>
        <p:sp>
          <p:nvSpPr>
            <p:cNvPr id="49" name="正方形/長方形 48">
              <a:extLst>
                <a:ext uri="{FF2B5EF4-FFF2-40B4-BE49-F238E27FC236}">
                  <a16:creationId xmlns:a16="http://schemas.microsoft.com/office/drawing/2014/main" id="{06320BD4-B011-42F0-B2C2-96D9A8DCE115}"/>
                </a:ext>
              </a:extLst>
            </p:cNvPr>
            <p:cNvSpPr/>
            <p:nvPr/>
          </p:nvSpPr>
          <p:spPr bwMode="gray">
            <a:xfrm>
              <a:off x="7437275" y="1341064"/>
              <a:ext cx="645603"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900" b="1" dirty="0">
                  <a:solidFill>
                    <a:schemeClr val="bg1"/>
                  </a:solidFill>
                </a:rPr>
                <a:t>社会 視点</a:t>
              </a:r>
            </a:p>
          </p:txBody>
        </p:sp>
        <p:sp>
          <p:nvSpPr>
            <p:cNvPr id="50" name="テキスト ボックス 49">
              <a:extLst>
                <a:ext uri="{FF2B5EF4-FFF2-40B4-BE49-F238E27FC236}">
                  <a16:creationId xmlns:a16="http://schemas.microsoft.com/office/drawing/2014/main" id="{F1DBAA6D-B01C-40B9-A5DF-63F79C918578}"/>
                </a:ext>
              </a:extLst>
            </p:cNvPr>
            <p:cNvSpPr txBox="1"/>
            <p:nvPr/>
          </p:nvSpPr>
          <p:spPr>
            <a:xfrm>
              <a:off x="8067685" y="1503433"/>
              <a:ext cx="1188393" cy="255556"/>
            </a:xfrm>
            <a:prstGeom prst="rect">
              <a:avLst/>
            </a:prstGeom>
            <a:noFill/>
          </p:spPr>
          <p:txBody>
            <a:bodyPr vert="horz" wrap="none" lIns="36000" tIns="36000" rIns="36000" bIns="36000" rtlCol="0" anchor="ctr" anchorCtr="0">
              <a:spAutoFit/>
            </a:bodyPr>
            <a:lstStyle/>
            <a:p>
              <a:pPr>
                <a:spcBef>
                  <a:spcPts val="0"/>
                </a:spcBef>
                <a:buSzPct val="100000"/>
              </a:pPr>
              <a:r>
                <a:rPr kumimoji="1" lang="ja-JP" altLang="en-US" sz="900" dirty="0"/>
                <a:t>：事業開発、事業展開</a:t>
              </a:r>
            </a:p>
          </p:txBody>
        </p:sp>
        <p:sp>
          <p:nvSpPr>
            <p:cNvPr id="51" name="テキスト ボックス 50">
              <a:extLst>
                <a:ext uri="{FF2B5EF4-FFF2-40B4-BE49-F238E27FC236}">
                  <a16:creationId xmlns:a16="http://schemas.microsoft.com/office/drawing/2014/main" id="{A169324E-8B00-4A67-904E-84B99FA9B600}"/>
                </a:ext>
              </a:extLst>
            </p:cNvPr>
            <p:cNvSpPr txBox="1"/>
            <p:nvPr/>
          </p:nvSpPr>
          <p:spPr>
            <a:xfrm>
              <a:off x="8067685" y="1303287"/>
              <a:ext cx="1619601" cy="255556"/>
            </a:xfrm>
            <a:prstGeom prst="rect">
              <a:avLst/>
            </a:prstGeom>
            <a:noFill/>
          </p:spPr>
          <p:txBody>
            <a:bodyPr vert="horz" wrap="none" lIns="36000" tIns="36000" rIns="36000" bIns="36000" rtlCol="0" anchor="ctr" anchorCtr="0">
              <a:spAutoFit/>
            </a:bodyPr>
            <a:lstStyle/>
            <a:p>
              <a:pPr>
                <a:spcBef>
                  <a:spcPts val="0"/>
                </a:spcBef>
                <a:buSzPct val="100000"/>
              </a:pPr>
              <a:r>
                <a:rPr kumimoji="1" lang="ja-JP" altLang="en-US" sz="900" dirty="0"/>
                <a:t>：社会課題、解決へのインパクト</a:t>
              </a:r>
            </a:p>
          </p:txBody>
        </p:sp>
      </p:grpSp>
      <p:sp>
        <p:nvSpPr>
          <p:cNvPr id="2" name="正方形/長方形 1">
            <a:extLst>
              <a:ext uri="{FF2B5EF4-FFF2-40B4-BE49-F238E27FC236}">
                <a16:creationId xmlns:a16="http://schemas.microsoft.com/office/drawing/2014/main" id="{487298AD-396B-E59E-9952-CD239F612E07}"/>
              </a:ext>
            </a:extLst>
          </p:cNvPr>
          <p:cNvSpPr/>
          <p:nvPr/>
        </p:nvSpPr>
        <p:spPr bwMode="gray">
          <a:xfrm>
            <a:off x="868351" y="4304646"/>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社会 視点</a:t>
            </a:r>
          </a:p>
        </p:txBody>
      </p:sp>
    </p:spTree>
    <p:extLst>
      <p:ext uri="{BB962C8B-B14F-4D97-AF65-F5344CB8AC3E}">
        <p14:creationId xmlns:p14="http://schemas.microsoft.com/office/powerpoint/2010/main" val="4157992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タイトル 3">
            <a:extLst>
              <a:ext uri="{FF2B5EF4-FFF2-40B4-BE49-F238E27FC236}">
                <a16:creationId xmlns:a16="http://schemas.microsoft.com/office/drawing/2014/main" id="{4E37DA3E-A2AA-4874-8C5A-D2516A77844B}"/>
              </a:ext>
            </a:extLst>
          </p:cNvPr>
          <p:cNvSpPr>
            <a:spLocks noGrp="1"/>
          </p:cNvSpPr>
          <p:nvPr>
            <p:ph type="title"/>
          </p:nvPr>
        </p:nvSpPr>
        <p:spPr>
          <a:xfrm>
            <a:off x="417000" y="180000"/>
            <a:ext cx="9072000" cy="615600"/>
          </a:xfrm>
        </p:spPr>
        <p:txBody>
          <a:bodyPr/>
          <a:lstStyle/>
          <a:p>
            <a:r>
              <a:rPr lang="ja-JP" altLang="en-US" dirty="0"/>
              <a:t>６．市場規模 </a:t>
            </a:r>
            <a:r>
              <a:rPr lang="en-US" altLang="ja-JP" dirty="0"/>
              <a:t>/ </a:t>
            </a:r>
            <a:r>
              <a:rPr lang="ja-JP" altLang="en-US" dirty="0"/>
              <a:t>競合優位性</a:t>
            </a:r>
            <a:endParaRPr kumimoji="1" lang="ja-JP" altLang="en-US" dirty="0"/>
          </a:p>
        </p:txBody>
      </p:sp>
      <p:sp>
        <p:nvSpPr>
          <p:cNvPr id="20" name="正方形/長方形 19">
            <a:extLst>
              <a:ext uri="{FF2B5EF4-FFF2-40B4-BE49-F238E27FC236}">
                <a16:creationId xmlns:a16="http://schemas.microsoft.com/office/drawing/2014/main" id="{9882C757-250E-4C71-A6AE-D4068B902F3F}"/>
              </a:ext>
            </a:extLst>
          </p:cNvPr>
          <p:cNvSpPr/>
          <p:nvPr/>
        </p:nvSpPr>
        <p:spPr bwMode="gray">
          <a:xfrm>
            <a:off x="5132387" y="1801637"/>
            <a:ext cx="4355535" cy="4507085"/>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＜既存のソリューションと比較して新規性や独自性に関する競合優位性が獲得でき得る根拠を記載してください。（仮説でも問題ありません）＞</a:t>
            </a:r>
            <a:endParaRPr kumimoji="1" lang="en-US" altLang="ja-JP" sz="1200" dirty="0"/>
          </a:p>
          <a:p>
            <a:pPr marL="260350" indent="-171450" defTabSz="762000" eaLnBrk="0" hangingPunct="0">
              <a:lnSpc>
                <a:spcPct val="106000"/>
              </a:lnSpc>
              <a:spcBef>
                <a:spcPts val="0"/>
              </a:spcBef>
              <a:buFont typeface="Arial" panose="020B0604020202020204" pitchFamily="34" charset="0"/>
              <a:buChar char="•"/>
            </a:pPr>
            <a:r>
              <a:rPr kumimoji="1" lang="ja-JP" altLang="en-US" sz="1200" dirty="0"/>
              <a:t>＜上記の内容を裏付けるデータ等があれば、図表やイラストを用いて記載してください＞</a:t>
            </a:r>
            <a:br>
              <a:rPr kumimoji="1" lang="en-US" altLang="ja-JP" sz="1200" dirty="0"/>
            </a:br>
            <a:r>
              <a:rPr kumimoji="1" lang="en-US" altLang="ja-JP" sz="1200" dirty="0"/>
              <a:t>※</a:t>
            </a:r>
            <a:r>
              <a:rPr kumimoji="1" lang="ja-JP" altLang="en-US" sz="1200" dirty="0"/>
              <a:t>入りきらない場合は、末尾の「参考資料」ページをご活用下さい</a:t>
            </a:r>
          </a:p>
        </p:txBody>
      </p:sp>
      <p:sp>
        <p:nvSpPr>
          <p:cNvPr id="24" name="正方形/長方形 23">
            <a:extLst>
              <a:ext uri="{FF2B5EF4-FFF2-40B4-BE49-F238E27FC236}">
                <a16:creationId xmlns:a16="http://schemas.microsoft.com/office/drawing/2014/main" id="{F9CF9DE8-7D2F-499A-A2A0-FA890FDBD89C}"/>
              </a:ext>
            </a:extLst>
          </p:cNvPr>
          <p:cNvSpPr/>
          <p:nvPr/>
        </p:nvSpPr>
        <p:spPr bwMode="gray">
          <a:xfrm>
            <a:off x="415926" y="1801637"/>
            <a:ext cx="4357688" cy="4507087"/>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＜想定する市場やその市場でインパクトを期待出来得る根拠について記載してください（仮説でも問題ありません）＞</a:t>
            </a:r>
            <a:endParaRPr kumimoji="1" lang="en-US" altLang="ja-JP" sz="1200" dirty="0"/>
          </a:p>
          <a:p>
            <a:pPr marL="260350" indent="-171450" defTabSz="762000" eaLnBrk="0" hangingPunct="0">
              <a:lnSpc>
                <a:spcPct val="106000"/>
              </a:lnSpc>
              <a:spcBef>
                <a:spcPts val="0"/>
              </a:spcBef>
              <a:buFont typeface="Arial" panose="020B0604020202020204" pitchFamily="34" charset="0"/>
              <a:buChar char="•"/>
            </a:pPr>
            <a:r>
              <a:rPr kumimoji="1" lang="ja-JP" altLang="en-US" sz="1200" dirty="0"/>
              <a:t>＜内容を裏付けるデータ等があれば、図表やイラスト等を用いて記載してください＞</a:t>
            </a:r>
            <a:br>
              <a:rPr kumimoji="1" lang="en-US" altLang="ja-JP" sz="1200" dirty="0"/>
            </a:br>
            <a:r>
              <a:rPr kumimoji="1" lang="en-US" altLang="ja-JP" sz="1200" dirty="0"/>
              <a:t>※</a:t>
            </a:r>
            <a:r>
              <a:rPr kumimoji="1" lang="ja-JP" altLang="en-US" sz="1200" dirty="0"/>
              <a:t>入りきらない場合は、末尾の「参考資料」ページをご活用下さい</a:t>
            </a:r>
            <a:endParaRPr kumimoji="1" lang="ja-JP" altLang="en-US" sz="1200" b="0" i="0" u="none" strike="noStrike" kern="1200" cap="none" spc="0" normalizeH="0" baseline="0" noProof="0" dirty="0">
              <a:ln>
                <a:noFill/>
              </a:ln>
              <a:effectLst/>
              <a:uLnTx/>
              <a:uFillTx/>
              <a:latin typeface="+mn-lt"/>
              <a:ea typeface="+mn-ea"/>
              <a:cs typeface="+mn-cs"/>
            </a:endParaRPr>
          </a:p>
        </p:txBody>
      </p:sp>
      <p:sp>
        <p:nvSpPr>
          <p:cNvPr id="25" name="フッター プレースホルダー 4">
            <a:extLst>
              <a:ext uri="{FF2B5EF4-FFF2-40B4-BE49-F238E27FC236}">
                <a16:creationId xmlns:a16="http://schemas.microsoft.com/office/drawing/2014/main" id="{E392435F-3D85-4642-9328-0E3FC313555D}"/>
              </a:ext>
            </a:extLst>
          </p:cNvPr>
          <p:cNvSpPr txBox="1">
            <a:spLocks/>
          </p:cNvSpPr>
          <p:nvPr/>
        </p:nvSpPr>
        <p:spPr bwMode="gray">
          <a:xfrm>
            <a:off x="415925" y="1378132"/>
            <a:ext cx="4357688"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a:t>市場規模</a:t>
            </a:r>
            <a:endParaRPr lang="en-US" altLang="ja-JP"/>
          </a:p>
        </p:txBody>
      </p:sp>
      <p:sp>
        <p:nvSpPr>
          <p:cNvPr id="3" name="スライド番号プレースホルダー 2">
            <a:extLst>
              <a:ext uri="{FF2B5EF4-FFF2-40B4-BE49-F238E27FC236}">
                <a16:creationId xmlns:a16="http://schemas.microsoft.com/office/drawing/2014/main" id="{FF7BA099-FD90-43FF-A4AF-22E210F52103}"/>
              </a:ext>
            </a:extLst>
          </p:cNvPr>
          <p:cNvSpPr>
            <a:spLocks noGrp="1"/>
          </p:cNvSpPr>
          <p:nvPr>
            <p:ph type="sldNum" sz="quarter" idx="10"/>
          </p:nvPr>
        </p:nvSpPr>
        <p:spPr/>
        <p:txBody>
          <a:bodyPr/>
          <a:lstStyle/>
          <a:p>
            <a:fld id="{543A0986-838B-4D2A-A95C-8CB1738263FE}" type="slidenum">
              <a:rPr lang="ja-JP" altLang="en-US" smtClean="0"/>
              <a:pPr/>
              <a:t>8</a:t>
            </a:fld>
            <a:endParaRPr lang="ja-JP" altLang="en-US"/>
          </a:p>
        </p:txBody>
      </p:sp>
      <p:sp>
        <p:nvSpPr>
          <p:cNvPr id="16" name="フッター プレースホルダー 4">
            <a:extLst>
              <a:ext uri="{FF2B5EF4-FFF2-40B4-BE49-F238E27FC236}">
                <a16:creationId xmlns:a16="http://schemas.microsoft.com/office/drawing/2014/main" id="{2A11C6D0-147A-4C9E-B126-6B3DF4C278DC}"/>
              </a:ext>
            </a:extLst>
          </p:cNvPr>
          <p:cNvSpPr txBox="1">
            <a:spLocks/>
          </p:cNvSpPr>
          <p:nvPr/>
        </p:nvSpPr>
        <p:spPr bwMode="gray">
          <a:xfrm>
            <a:off x="5132387" y="1378132"/>
            <a:ext cx="435553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競合優位性</a:t>
            </a:r>
            <a:endParaRPr lang="en-US" altLang="ja-JP" dirty="0"/>
          </a:p>
        </p:txBody>
      </p:sp>
      <p:sp>
        <p:nvSpPr>
          <p:cNvPr id="19" name="テキスト プレースホルダー 2">
            <a:extLst>
              <a:ext uri="{FF2B5EF4-FFF2-40B4-BE49-F238E27FC236}">
                <a16:creationId xmlns:a16="http://schemas.microsoft.com/office/drawing/2014/main" id="{1E61BC6F-C286-48C7-8596-1E9EEC75A099}"/>
              </a:ext>
            </a:extLst>
          </p:cNvPr>
          <p:cNvSpPr>
            <a:spLocks noGrp="1"/>
          </p:cNvSpPr>
          <p:nvPr>
            <p:ph type="body" sz="quarter" idx="15"/>
          </p:nvPr>
        </p:nvSpPr>
        <p:spPr>
          <a:xfrm>
            <a:off x="417000" y="1016000"/>
            <a:ext cx="4356000" cy="432000"/>
          </a:xfrm>
        </p:spPr>
        <p:txBody>
          <a:bodyPr/>
          <a:lstStyle/>
          <a:p>
            <a:r>
              <a:rPr kumimoji="1" lang="ja-JP" altLang="en-US" dirty="0">
                <a:solidFill>
                  <a:srgbClr val="046A38"/>
                </a:solidFill>
              </a:rPr>
              <a:t>想定する市場規模と</a:t>
            </a:r>
            <a:r>
              <a:rPr lang="ja-JP" altLang="en-US" dirty="0">
                <a:solidFill>
                  <a:srgbClr val="046A38"/>
                </a:solidFill>
              </a:rPr>
              <a:t>競合</a:t>
            </a:r>
            <a:r>
              <a:rPr kumimoji="1" lang="ja-JP" altLang="en-US" dirty="0">
                <a:solidFill>
                  <a:srgbClr val="046A38"/>
                </a:solidFill>
              </a:rPr>
              <a:t>優位性</a:t>
            </a:r>
          </a:p>
        </p:txBody>
      </p:sp>
    </p:spTree>
    <p:extLst>
      <p:ext uri="{BB962C8B-B14F-4D97-AF65-F5344CB8AC3E}">
        <p14:creationId xmlns:p14="http://schemas.microsoft.com/office/powerpoint/2010/main" val="364449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9</a:t>
            </a:fld>
            <a:endParaRPr lang="ja-JP" altLang="en-US" dirty="0"/>
          </a:p>
        </p:txBody>
      </p:sp>
      <p:sp>
        <p:nvSpPr>
          <p:cNvPr id="8" name="タイトル 3">
            <a:extLst>
              <a:ext uri="{FF2B5EF4-FFF2-40B4-BE49-F238E27FC236}">
                <a16:creationId xmlns:a16="http://schemas.microsoft.com/office/drawing/2014/main" id="{45D5B3C4-51B8-4F6D-BB46-AD75DBC83203}"/>
              </a:ext>
            </a:extLst>
          </p:cNvPr>
          <p:cNvSpPr>
            <a:spLocks noGrp="1"/>
          </p:cNvSpPr>
          <p:nvPr>
            <p:ph type="title"/>
          </p:nvPr>
        </p:nvSpPr>
        <p:spPr>
          <a:xfrm>
            <a:off x="417000" y="180000"/>
            <a:ext cx="9072000" cy="615600"/>
          </a:xfrm>
        </p:spPr>
        <p:txBody>
          <a:bodyPr/>
          <a:lstStyle/>
          <a:p>
            <a:r>
              <a:rPr kumimoji="1" lang="ja-JP" altLang="en-US" dirty="0"/>
              <a:t>７．</a:t>
            </a:r>
            <a:r>
              <a:rPr lang="ja-JP" altLang="en-US" dirty="0"/>
              <a:t>コンセプト検証</a:t>
            </a:r>
            <a:r>
              <a:rPr kumimoji="1" lang="ja-JP" altLang="en-US" dirty="0"/>
              <a:t>における検証内容 ー 全体像</a:t>
            </a:r>
          </a:p>
        </p:txBody>
      </p:sp>
      <p:sp>
        <p:nvSpPr>
          <p:cNvPr id="6"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検証に用いる試作品・プロトタイプ・検証の全体像</a:t>
            </a:r>
          </a:p>
        </p:txBody>
      </p:sp>
      <p:sp>
        <p:nvSpPr>
          <p:cNvPr id="5" name="フッター プレースホルダー 4">
            <a:extLst>
              <a:ext uri="{FF2B5EF4-FFF2-40B4-BE49-F238E27FC236}">
                <a16:creationId xmlns:a16="http://schemas.microsoft.com/office/drawing/2014/main" id="{A2C1C50E-C4DA-036D-F5B0-99A9BB6B9F6E}"/>
              </a:ext>
            </a:extLst>
          </p:cNvPr>
          <p:cNvSpPr txBox="1">
            <a:spLocks/>
          </p:cNvSpPr>
          <p:nvPr/>
        </p:nvSpPr>
        <p:spPr bwMode="gray">
          <a:xfrm>
            <a:off x="415925" y="1378132"/>
            <a:ext cx="4357688"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試作品・プロトタイプ</a:t>
            </a:r>
            <a:endParaRPr lang="en-GB" altLang="en-GB" dirty="0"/>
          </a:p>
        </p:txBody>
      </p:sp>
      <p:sp>
        <p:nvSpPr>
          <p:cNvPr id="9" name="フッター プレースホルダー 4">
            <a:extLst>
              <a:ext uri="{FF2B5EF4-FFF2-40B4-BE49-F238E27FC236}">
                <a16:creationId xmlns:a16="http://schemas.microsoft.com/office/drawing/2014/main" id="{32C0DF44-5DE5-1D83-0EEE-824B9D274CBF}"/>
              </a:ext>
            </a:extLst>
          </p:cNvPr>
          <p:cNvSpPr txBox="1">
            <a:spLocks/>
          </p:cNvSpPr>
          <p:nvPr/>
        </p:nvSpPr>
        <p:spPr bwMode="gray">
          <a:xfrm>
            <a:off x="5132387" y="1378132"/>
            <a:ext cx="435553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検証の全体像（検証場所・内容）</a:t>
            </a:r>
            <a:endParaRPr lang="en-GB" altLang="en-GB" dirty="0"/>
          </a:p>
        </p:txBody>
      </p:sp>
      <p:sp>
        <p:nvSpPr>
          <p:cNvPr id="13" name="正方形/長方形 12">
            <a:extLst>
              <a:ext uri="{FF2B5EF4-FFF2-40B4-BE49-F238E27FC236}">
                <a16:creationId xmlns:a16="http://schemas.microsoft.com/office/drawing/2014/main" id="{A0533A7C-6CF3-9F1B-4883-75280A5D9D8C}"/>
              </a:ext>
            </a:extLst>
          </p:cNvPr>
          <p:cNvSpPr/>
          <p:nvPr/>
        </p:nvSpPr>
        <p:spPr bwMode="gray">
          <a:xfrm>
            <a:off x="415925" y="1801637"/>
            <a:ext cx="4357075" cy="3446638"/>
          </a:xfrm>
          <a:prstGeom prst="rect">
            <a:avLst/>
          </a:prstGeom>
          <a:solidFill>
            <a:schemeClr val="bg1"/>
          </a:solidFill>
          <a:ln w="6350">
            <a:solidFill>
              <a:srgbClr val="A7A8AA"/>
            </a:solidFill>
            <a:miter lim="800000"/>
            <a:headEnd/>
            <a:tailEnd/>
          </a:ln>
        </p:spPr>
        <p:txBody>
          <a:bodyPr lIns="72000" tIns="72000" rIns="72000" bIns="72000" rtlCol="0" anchor="t"/>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試作品・プロトタイプについて、すでに完成している要素と本事業で開発する要素を記載ください</a:t>
            </a:r>
            <a:r>
              <a:rPr kumimoji="1" lang="ja-JP" altLang="en-US" sz="1200" dirty="0"/>
              <a:t>＞</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＜必要に応じて図や写真などを用いてください＞</a:t>
            </a:r>
            <a:endParaRPr kumimoji="1" lang="en-US" altLang="ja-JP" sz="1200" dirty="0"/>
          </a:p>
        </p:txBody>
      </p:sp>
      <p:sp>
        <p:nvSpPr>
          <p:cNvPr id="18" name="正方形/長方形 17">
            <a:extLst>
              <a:ext uri="{FF2B5EF4-FFF2-40B4-BE49-F238E27FC236}">
                <a16:creationId xmlns:a16="http://schemas.microsoft.com/office/drawing/2014/main" id="{4213471F-C0DA-69D5-1E0B-877B0B9762E4}"/>
              </a:ext>
            </a:extLst>
          </p:cNvPr>
          <p:cNvSpPr/>
          <p:nvPr/>
        </p:nvSpPr>
        <p:spPr bwMode="gray">
          <a:xfrm>
            <a:off x="5130847" y="1801637"/>
            <a:ext cx="4357076" cy="3446637"/>
          </a:xfrm>
          <a:prstGeom prst="rect">
            <a:avLst/>
          </a:prstGeom>
          <a:solidFill>
            <a:schemeClr val="bg1"/>
          </a:solidFill>
          <a:ln w="6350">
            <a:solidFill>
              <a:srgbClr val="A7A8AA"/>
            </a:solidFill>
            <a:miter lim="800000"/>
            <a:headEnd/>
            <a:tailEnd/>
          </a:ln>
        </p:spPr>
        <p:txBody>
          <a:bodyPr lIns="72000" tIns="72000" rIns="72000" bIns="72000" rtlCol="0" anchor="t"/>
          <a:lstStyle/>
          <a:p>
            <a:pPr marL="177800" indent="-88900" defTabSz="762000" eaLnBrk="0" hangingPunct="0">
              <a:lnSpc>
                <a:spcPct val="106000"/>
              </a:lnSpc>
              <a:spcBef>
                <a:spcPts val="0"/>
              </a:spcBef>
              <a:buFont typeface="Arial" panose="020B0604020202020204" pitchFamily="34" charset="0"/>
              <a:buChar char="•"/>
            </a:pPr>
            <a:r>
              <a:rPr kumimoji="1" lang="ja-JP" altLang="en-US" sz="1200" b="0" i="0" u="none" strike="noStrike" kern="1200" cap="none" spc="0" normalizeH="0" baseline="0" noProof="0" dirty="0">
                <a:ln>
                  <a:noFill/>
                </a:ln>
                <a:effectLst/>
                <a:uLnTx/>
                <a:uFillTx/>
                <a:latin typeface="+mn-lt"/>
                <a:ea typeface="+mn-ea"/>
                <a:cs typeface="+mn-cs"/>
              </a:rPr>
              <a:t>＜検証に用いる試作品・プロトタイプのシステム構成、検証を予定する場所</a:t>
            </a:r>
            <a:r>
              <a:rPr kumimoji="1" lang="ja-JP" altLang="en-US" sz="1200" i="0" u="none" strike="noStrike" kern="1200" cap="none" spc="0" normalizeH="0" baseline="0" noProof="0" dirty="0">
                <a:ln>
                  <a:noFill/>
                </a:ln>
                <a:effectLst/>
                <a:uLnTx/>
                <a:uFillTx/>
                <a:latin typeface="+mn-lt"/>
                <a:ea typeface="+mn-ea"/>
                <a:cs typeface="+mn-cs"/>
              </a:rPr>
              <a:t>、検証に関わる人（モニター利用者等）と</a:t>
            </a:r>
            <a:r>
              <a:rPr kumimoji="1" lang="ja-JP" altLang="en-US" sz="1200" b="0" i="0" u="none" strike="noStrike" kern="1200" cap="none" spc="0" normalizeH="0" baseline="0" noProof="0" dirty="0">
                <a:ln>
                  <a:noFill/>
                </a:ln>
                <a:effectLst/>
                <a:uLnTx/>
                <a:uFillTx/>
                <a:latin typeface="+mn-lt"/>
                <a:ea typeface="+mn-ea"/>
                <a:cs typeface="+mn-cs"/>
              </a:rPr>
              <a:t>の関わりも含めて図などを用いて全体像を記載してください＞</a:t>
            </a:r>
            <a:endParaRPr kumimoji="1" lang="en-US" altLang="ja-JP" sz="1200" b="0" i="0" u="none" strike="noStrike" kern="1200" cap="none" spc="0" normalizeH="0" baseline="0" noProof="0" dirty="0">
              <a:ln>
                <a:noFill/>
              </a:ln>
              <a:effectLst/>
              <a:uLnTx/>
              <a:uFillTx/>
              <a:latin typeface="+mn-lt"/>
              <a:ea typeface="+mn-ea"/>
              <a:cs typeface="+mn-cs"/>
            </a:endParaRPr>
          </a:p>
          <a:p>
            <a:pPr marL="177800" indent="-88900" defTabSz="762000" eaLnBrk="0" hangingPunct="0">
              <a:lnSpc>
                <a:spcPct val="106000"/>
              </a:lnSpc>
              <a:spcBef>
                <a:spcPts val="0"/>
              </a:spcBef>
              <a:buFont typeface="Arial" panose="020B0604020202020204" pitchFamily="34" charset="0"/>
              <a:buChar char="•"/>
            </a:pPr>
            <a:r>
              <a:rPr kumimoji="1" lang="ja-JP" altLang="en-US" sz="1200" dirty="0">
                <a:latin typeface="+mn-lt"/>
                <a:cs typeface="+mn-cs"/>
              </a:rPr>
              <a:t>＜本検証が社会実装に向けて適切なステップとなっているかが分かるように記載してください＞</a:t>
            </a:r>
            <a:endParaRPr kumimoji="1" lang="ja-JP" altLang="en-US" sz="1200" dirty="0"/>
          </a:p>
        </p:txBody>
      </p:sp>
      <p:sp>
        <p:nvSpPr>
          <p:cNvPr id="4" name="正方形/長方形 3">
            <a:extLst>
              <a:ext uri="{FF2B5EF4-FFF2-40B4-BE49-F238E27FC236}">
                <a16:creationId xmlns:a16="http://schemas.microsoft.com/office/drawing/2014/main" id="{6A5600FF-8617-38BD-4904-371E9F89DCFA}"/>
              </a:ext>
            </a:extLst>
          </p:cNvPr>
          <p:cNvSpPr/>
          <p:nvPr/>
        </p:nvSpPr>
        <p:spPr bwMode="gray">
          <a:xfrm>
            <a:off x="2211754" y="5343525"/>
            <a:ext cx="7275636" cy="964416"/>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lang="ja-JP" altLang="en-US" sz="1200" dirty="0"/>
              <a:t>＜検証を実施するに当たって必要な現行法令・規制、検証先との調整上のリスク、プロトタイプの試作上のリスク等が考えられる場合、具体的なリスクと、その対応について仮説を記載してください＞</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p:txBody>
      </p:sp>
      <p:sp>
        <p:nvSpPr>
          <p:cNvPr id="12" name="フッター プレースホルダー 4">
            <a:extLst>
              <a:ext uri="{FF2B5EF4-FFF2-40B4-BE49-F238E27FC236}">
                <a16:creationId xmlns:a16="http://schemas.microsoft.com/office/drawing/2014/main" id="{B8D38C54-F80C-E042-1560-7ED71AC94C61}"/>
              </a:ext>
            </a:extLst>
          </p:cNvPr>
          <p:cNvSpPr txBox="1">
            <a:spLocks/>
          </p:cNvSpPr>
          <p:nvPr/>
        </p:nvSpPr>
        <p:spPr bwMode="gray">
          <a:xfrm>
            <a:off x="403554" y="5343350"/>
            <a:ext cx="1692000" cy="96565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リスク</a:t>
            </a:r>
            <a:endParaRPr lang="en-GB" altLang="en-GB" dirty="0"/>
          </a:p>
        </p:txBody>
      </p:sp>
    </p:spTree>
    <p:extLst>
      <p:ext uri="{BB962C8B-B14F-4D97-AF65-F5344CB8AC3E}">
        <p14:creationId xmlns:p14="http://schemas.microsoft.com/office/powerpoint/2010/main" val="1864439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社会課題解決型SU支援事業">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fea7320-dbe9-4003-bbeb-4b7038d08052" xsi:nil="true"/>
    <lcf76f155ced4ddcb4097134ff3c332f xmlns="4b6253ab-17b5-4147-941f-91c5dcbe100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27D94DAC1E65846A915C8E1F971E8E3" ma:contentTypeVersion="12" ma:contentTypeDescription="Create a new document." ma:contentTypeScope="" ma:versionID="55cf75f91040939279a0ed0525fe32fc">
  <xsd:schema xmlns:xsd="http://www.w3.org/2001/XMLSchema" xmlns:xs="http://www.w3.org/2001/XMLSchema" xmlns:p="http://schemas.microsoft.com/office/2006/metadata/properties" xmlns:ns2="4b6253ab-17b5-4147-941f-91c5dcbe1005" xmlns:ns3="9fea7320-dbe9-4003-bbeb-4b7038d08052" targetNamespace="http://schemas.microsoft.com/office/2006/metadata/properties" ma:root="true" ma:fieldsID="8fbfb6c6870200da76c18edb0d4f7c2b" ns2:_="" ns3:_="">
    <xsd:import namespace="4b6253ab-17b5-4147-941f-91c5dcbe1005"/>
    <xsd:import namespace="9fea7320-dbe9-4003-bbeb-4b7038d080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6253ab-17b5-4147-941f-91c5dcbe10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ea7320-dbe9-4003-bbeb-4b7038d0805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8efcbd4-67ea-4e3e-861b-668848f0ea82}" ma:internalName="TaxCatchAll" ma:showField="CatchAllData" ma:web="9fea7320-dbe9-4003-bbeb-4b7038d080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DAB59C-8196-4F3F-A03A-6E3E4E30B268}">
  <ds:schemaRefs>
    <ds:schemaRef ds:uri="http://schemas.microsoft.com/sharepoint/v3/contenttype/forms"/>
  </ds:schemaRefs>
</ds:datastoreItem>
</file>

<file path=customXml/itemProps2.xml><?xml version="1.0" encoding="utf-8"?>
<ds:datastoreItem xmlns:ds="http://schemas.openxmlformats.org/officeDocument/2006/customXml" ds:itemID="{929F5344-A4C9-481B-9CCA-0AAF422D7CA8}">
  <ds:schemaRefs>
    <ds:schemaRef ds:uri="http://purl.org/dc/dcmitype/"/>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9fea7320-dbe9-4003-bbeb-4b7038d08052"/>
    <ds:schemaRef ds:uri="http://schemas.microsoft.com/office/2006/documentManagement/types"/>
    <ds:schemaRef ds:uri="4b6253ab-17b5-4147-941f-91c5dcbe1005"/>
  </ds:schemaRefs>
</ds:datastoreItem>
</file>

<file path=customXml/itemProps3.xml><?xml version="1.0" encoding="utf-8"?>
<ds:datastoreItem xmlns:ds="http://schemas.openxmlformats.org/officeDocument/2006/customXml" ds:itemID="{655FDAB5-9FB3-4175-BBEB-8ACAA26ED9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6253ab-17b5-4147-941f-91c5dcbe1005"/>
    <ds:schemaRef ds:uri="9fea7320-dbe9-4003-bbeb-4b7038d080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DT Template_A4_J</Template>
  <TotalTime>0</TotalTime>
  <Words>1451</Words>
  <PresentationFormat>A4 210 x 297 mm</PresentationFormat>
  <Paragraphs>196</Paragraphs>
  <Slides>14</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3" baseType="lpstr">
      <vt:lpstr>ＭＳ Ｐゴシック</vt:lpstr>
      <vt:lpstr>Yu Gothic UI 本文</vt:lpstr>
      <vt:lpstr>Arial</vt:lpstr>
      <vt:lpstr>Calibri</vt:lpstr>
      <vt:lpstr>Calibri Light</vt:lpstr>
      <vt:lpstr>Verdana</vt:lpstr>
      <vt:lpstr>Wingdings</vt:lpstr>
      <vt:lpstr>社会課題解決型SU支援事業</vt:lpstr>
      <vt:lpstr>think-cell スライド</vt:lpstr>
      <vt:lpstr>社会課題解決型スタートアップ支援事業 コンセプト検証 計画書（提案書フォーム）</vt:lpstr>
      <vt:lpstr>計画書（提案書フォーム） 記載項目</vt:lpstr>
      <vt:lpstr>１．代表事業者 概要</vt:lpstr>
      <vt:lpstr>２．コンセプト検証 計画＜サマリー＞</vt:lpstr>
      <vt:lpstr>３．背景・目的、取組内容</vt:lpstr>
      <vt:lpstr>４．ビジネスモデル</vt:lpstr>
      <vt:lpstr>５．中長期に目指す姿</vt:lpstr>
      <vt:lpstr>６．市場規模 / 競合優位性</vt:lpstr>
      <vt:lpstr>７．コンセプト検証における検証内容 ー 全体像</vt:lpstr>
      <vt:lpstr>８．コンセプト検証のゴール・目標設定</vt:lpstr>
      <vt:lpstr>９．プロジェクト推進体制</vt:lpstr>
      <vt:lpstr>１０．スケジュール</vt:lpstr>
      <vt:lpstr>１１．導入実績</vt:lpstr>
      <vt:lpstr>参考資料</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description/>
  <cp:lastModifiedBy/>
  <dcterms:created xsi:type="dcterms:W3CDTF">2024-12-24T10:20:04Z</dcterms:created>
  <dcterms:modified xsi:type="dcterms:W3CDTF">2025-03-31T23:50:23Z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2024-12-24T10:20:10Z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179d5164-1fb1-439c-8845-4db879c4b7cd</vt:lpwstr>
  </property>
  <property fmtid="{D5CDD505-2E9C-101B-9397-08002B2CF9AE}" pid="8" name="MSIP_Label_ea60d57e-af5b-4752-ac57-3e4f28ca11dc_ContentBits">
    <vt:lpwstr>0</vt:lpwstr>
  </property>
  <property fmtid="{D5CDD505-2E9C-101B-9397-08002B2CF9AE}" pid="9" name="ContentTypeId">
    <vt:lpwstr>0x010100A27D94DAC1E65846A915C8E1F971E8E3</vt:lpwstr>
  </property>
  <property fmtid="{D5CDD505-2E9C-101B-9397-08002B2CF9AE}" pid="10" name="MediaServiceImageTags">
    <vt:lpwstr/>
  </property>
</Properties>
</file>