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992" r:id="rId1"/>
  </p:sldMasterIdLst>
  <p:notesMasterIdLst>
    <p:notesMasterId r:id="rId16"/>
  </p:notesMasterIdLst>
  <p:sldIdLst>
    <p:sldId id="12361" r:id="rId2"/>
    <p:sldId id="2141411037" r:id="rId3"/>
    <p:sldId id="2145705016" r:id="rId4"/>
    <p:sldId id="2145705017" r:id="rId5"/>
    <p:sldId id="2145705011" r:id="rId6"/>
    <p:sldId id="2145705008" r:id="rId7"/>
    <p:sldId id="2147474347" r:id="rId8"/>
    <p:sldId id="2145704993" r:id="rId9"/>
    <p:sldId id="2145705010" r:id="rId10"/>
    <p:sldId id="2145705018" r:id="rId11"/>
    <p:sldId id="2145705019" r:id="rId12"/>
    <p:sldId id="2145705003" r:id="rId13"/>
    <p:sldId id="2145705022" r:id="rId14"/>
    <p:sldId id="2145705005" r:id="rId15"/>
  </p:sldIdLst>
  <p:sldSz cx="9906000" cy="6858000" type="A4"/>
  <p:notesSz cx="6770688" cy="9350375"/>
  <p:custDataLst>
    <p:tags r:id="rId17"/>
  </p:custDataLst>
  <p:defaultTextStyle>
    <a:defPPr>
      <a:defRPr lang="en-US"/>
    </a:defPPr>
    <a:lvl1pPr algn="l" rtl="0" fontAlgn="base">
      <a:spcBef>
        <a:spcPct val="0"/>
      </a:spcBef>
      <a:spcAft>
        <a:spcPct val="0"/>
      </a:spcAft>
      <a:defRPr sz="1900" kern="1200">
        <a:solidFill>
          <a:schemeClr val="tx1"/>
        </a:solidFill>
        <a:latin typeface="Arial" charset="0"/>
        <a:ea typeface="+mn-ea"/>
        <a:cs typeface="Arial" charset="0"/>
      </a:defRPr>
    </a:lvl1pPr>
    <a:lvl2pPr marL="429768" algn="l" rtl="0" fontAlgn="base">
      <a:spcBef>
        <a:spcPct val="0"/>
      </a:spcBef>
      <a:spcAft>
        <a:spcPct val="0"/>
      </a:spcAft>
      <a:defRPr sz="1900" kern="1200">
        <a:solidFill>
          <a:schemeClr val="tx1"/>
        </a:solidFill>
        <a:latin typeface="Arial" charset="0"/>
        <a:ea typeface="+mn-ea"/>
        <a:cs typeface="Arial" charset="0"/>
      </a:defRPr>
    </a:lvl2pPr>
    <a:lvl3pPr marL="859536" algn="l" rtl="0" fontAlgn="base">
      <a:spcBef>
        <a:spcPct val="0"/>
      </a:spcBef>
      <a:spcAft>
        <a:spcPct val="0"/>
      </a:spcAft>
      <a:defRPr sz="1900" kern="1200">
        <a:solidFill>
          <a:schemeClr val="tx1"/>
        </a:solidFill>
        <a:latin typeface="Arial" charset="0"/>
        <a:ea typeface="+mn-ea"/>
        <a:cs typeface="Arial" charset="0"/>
      </a:defRPr>
    </a:lvl3pPr>
    <a:lvl4pPr marL="1289304" algn="l" rtl="0" fontAlgn="base">
      <a:spcBef>
        <a:spcPct val="0"/>
      </a:spcBef>
      <a:spcAft>
        <a:spcPct val="0"/>
      </a:spcAft>
      <a:defRPr sz="1900" kern="1200">
        <a:solidFill>
          <a:schemeClr val="tx1"/>
        </a:solidFill>
        <a:latin typeface="Arial" charset="0"/>
        <a:ea typeface="+mn-ea"/>
        <a:cs typeface="Arial" charset="0"/>
      </a:defRPr>
    </a:lvl4pPr>
    <a:lvl5pPr marL="1719072" algn="l" rtl="0" fontAlgn="base">
      <a:spcBef>
        <a:spcPct val="0"/>
      </a:spcBef>
      <a:spcAft>
        <a:spcPct val="0"/>
      </a:spcAft>
      <a:defRPr sz="1900" kern="1200">
        <a:solidFill>
          <a:schemeClr val="tx1"/>
        </a:solidFill>
        <a:latin typeface="Arial" charset="0"/>
        <a:ea typeface="+mn-ea"/>
        <a:cs typeface="Arial" charset="0"/>
      </a:defRPr>
    </a:lvl5pPr>
    <a:lvl6pPr marL="2148840" algn="l" defTabSz="859536" rtl="0" eaLnBrk="1" latinLnBrk="0" hangingPunct="1">
      <a:defRPr sz="1900" kern="1200">
        <a:solidFill>
          <a:schemeClr val="tx1"/>
        </a:solidFill>
        <a:latin typeface="Arial" charset="0"/>
        <a:ea typeface="+mn-ea"/>
        <a:cs typeface="Arial" charset="0"/>
      </a:defRPr>
    </a:lvl6pPr>
    <a:lvl7pPr marL="2578608" algn="l" defTabSz="859536" rtl="0" eaLnBrk="1" latinLnBrk="0" hangingPunct="1">
      <a:defRPr sz="1900" kern="1200">
        <a:solidFill>
          <a:schemeClr val="tx1"/>
        </a:solidFill>
        <a:latin typeface="Arial" charset="0"/>
        <a:ea typeface="+mn-ea"/>
        <a:cs typeface="Arial" charset="0"/>
      </a:defRPr>
    </a:lvl7pPr>
    <a:lvl8pPr marL="3008376" algn="l" defTabSz="859536" rtl="0" eaLnBrk="1" latinLnBrk="0" hangingPunct="1">
      <a:defRPr sz="1900" kern="1200">
        <a:solidFill>
          <a:schemeClr val="tx1"/>
        </a:solidFill>
        <a:latin typeface="Arial" charset="0"/>
        <a:ea typeface="+mn-ea"/>
        <a:cs typeface="Arial" charset="0"/>
      </a:defRPr>
    </a:lvl8pPr>
    <a:lvl9pPr marL="3438144" algn="l" defTabSz="859536" rtl="0" eaLnBrk="1" latinLnBrk="0" hangingPunct="1">
      <a:defRPr sz="19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2" pos="3120" userDrawn="1">
          <p15:clr>
            <a:srgbClr val="A4A3A4"/>
          </p15:clr>
        </p15:guide>
        <p15:guide id="3" orient="horz" pos="2183"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4"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EFE8"/>
    <a:srgbClr val="9DD4CF"/>
    <a:srgbClr val="046A38"/>
    <a:srgbClr val="F8F8F8"/>
    <a:srgbClr val="EBF5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06" autoAdjust="0"/>
    <p:restoredTop sz="93386" autoAdjust="0"/>
  </p:normalViewPr>
  <p:slideViewPr>
    <p:cSldViewPr snapToGrid="0" showGuides="1">
      <p:cViewPr varScale="1">
        <p:scale>
          <a:sx n="103" d="100"/>
          <a:sy n="103" d="100"/>
        </p:scale>
        <p:origin x="132" y="138"/>
      </p:cViewPr>
      <p:guideLst>
        <p:guide pos="3120"/>
        <p:guide orient="horz" pos="2183"/>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showGuides="1">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8/10/relationships/authors" Target="authors.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34550" cy="469399"/>
          </a:xfrm>
          <a:prstGeom prst="rect">
            <a:avLst/>
          </a:prstGeom>
        </p:spPr>
        <p:txBody>
          <a:bodyPr vert="horz" lIns="88786" tIns="44393" rIns="88786" bIns="44393" rtlCol="0"/>
          <a:lstStyle>
            <a:lvl1pPr algn="l">
              <a:defRPr sz="1200">
                <a:latin typeface="+mn-lt"/>
                <a:ea typeface="Yu Gothic UI" panose="020B0500000000000000" pitchFamily="50" charset="-128"/>
                <a:cs typeface="+mn-cs"/>
                <a:sym typeface="+mn-lt"/>
              </a:defRPr>
            </a:lvl1pPr>
          </a:lstStyle>
          <a:p>
            <a:endParaRPr kumimoji="1" lang="ja-JP" altLang="en-US"/>
          </a:p>
        </p:txBody>
      </p:sp>
      <p:sp>
        <p:nvSpPr>
          <p:cNvPr id="3" name="日付プレースホルダー 2"/>
          <p:cNvSpPr>
            <a:spLocks noGrp="1"/>
          </p:cNvSpPr>
          <p:nvPr>
            <p:ph type="dt" idx="1"/>
          </p:nvPr>
        </p:nvSpPr>
        <p:spPr>
          <a:xfrm>
            <a:off x="3834543" y="0"/>
            <a:ext cx="2934549" cy="469399"/>
          </a:xfrm>
          <a:prstGeom prst="rect">
            <a:avLst/>
          </a:prstGeom>
        </p:spPr>
        <p:txBody>
          <a:bodyPr vert="horz" lIns="88786" tIns="44393" rIns="88786" bIns="44393" rtlCol="0"/>
          <a:lstStyle>
            <a:lvl1pPr algn="r">
              <a:defRPr sz="1200">
                <a:latin typeface="+mn-lt"/>
                <a:ea typeface="Yu Gothic UI" panose="020B0500000000000000" pitchFamily="50" charset="-128"/>
                <a:cs typeface="+mn-cs"/>
                <a:sym typeface="+mn-lt"/>
              </a:defRPr>
            </a:lvl1pPr>
          </a:lstStyle>
          <a:p>
            <a:fld id="{AAE2C4BB-DD5D-4EF0-8811-528209874544}" type="datetimeFigureOut">
              <a:rPr kumimoji="1" lang="ja-JP" altLang="en-US" smtClean="0"/>
              <a:pPr/>
              <a:t>2024/12/24</a:t>
            </a:fld>
            <a:endParaRPr kumimoji="1" lang="ja-JP" altLang="en-US"/>
          </a:p>
        </p:txBody>
      </p:sp>
      <p:sp>
        <p:nvSpPr>
          <p:cNvPr id="4" name="スライド イメージ プレースホルダー 3"/>
          <p:cNvSpPr>
            <a:spLocks noGrp="1" noRot="1" noChangeAspect="1"/>
          </p:cNvSpPr>
          <p:nvPr>
            <p:ph type="sldImg" idx="2"/>
          </p:nvPr>
        </p:nvSpPr>
        <p:spPr>
          <a:xfrm>
            <a:off x="1108075" y="1169988"/>
            <a:ext cx="4554538" cy="3152775"/>
          </a:xfrm>
          <a:prstGeom prst="rect">
            <a:avLst/>
          </a:prstGeom>
          <a:noFill/>
          <a:ln w="12700">
            <a:solidFill>
              <a:prstClr val="black"/>
            </a:solidFill>
          </a:ln>
        </p:spPr>
        <p:txBody>
          <a:bodyPr vert="horz" lIns="88786" tIns="44393" rIns="88786" bIns="44393" rtlCol="0" anchor="ctr"/>
          <a:lstStyle/>
          <a:p>
            <a:endParaRPr lang="ja-JP" altLang="en-US" dirty="0"/>
          </a:p>
        </p:txBody>
      </p:sp>
      <p:sp>
        <p:nvSpPr>
          <p:cNvPr id="5" name="ノート プレースホルダー 4"/>
          <p:cNvSpPr>
            <a:spLocks noGrp="1"/>
          </p:cNvSpPr>
          <p:nvPr>
            <p:ph type="body" sz="quarter" idx="3"/>
          </p:nvPr>
        </p:nvSpPr>
        <p:spPr>
          <a:xfrm>
            <a:off x="676591" y="4499915"/>
            <a:ext cx="5417508" cy="3681475"/>
          </a:xfrm>
          <a:prstGeom prst="rect">
            <a:avLst/>
          </a:prstGeom>
        </p:spPr>
        <p:txBody>
          <a:bodyPr vert="horz" lIns="88786" tIns="44393" rIns="88786" bIns="44393" rtlCol="0"/>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フッター プレースホルダー 5"/>
          <p:cNvSpPr>
            <a:spLocks noGrp="1"/>
          </p:cNvSpPr>
          <p:nvPr>
            <p:ph type="ftr" sz="quarter" idx="4"/>
          </p:nvPr>
        </p:nvSpPr>
        <p:spPr>
          <a:xfrm>
            <a:off x="1" y="8880976"/>
            <a:ext cx="2934550" cy="469399"/>
          </a:xfrm>
          <a:prstGeom prst="rect">
            <a:avLst/>
          </a:prstGeom>
        </p:spPr>
        <p:txBody>
          <a:bodyPr vert="horz" lIns="88786" tIns="44393" rIns="88786" bIns="44393" rtlCol="0" anchor="b"/>
          <a:lstStyle>
            <a:lvl1pPr algn="l">
              <a:defRPr sz="1200">
                <a:latin typeface="+mn-lt"/>
                <a:ea typeface="Yu Gothic UI" panose="020B0500000000000000" pitchFamily="50" charset="-128"/>
                <a:cs typeface="+mn-cs"/>
                <a:sym typeface="+mn-lt"/>
              </a:defRPr>
            </a:lvl1pPr>
          </a:lstStyle>
          <a:p>
            <a:endParaRPr kumimoji="1" lang="ja-JP" altLang="en-US"/>
          </a:p>
        </p:txBody>
      </p:sp>
      <p:sp>
        <p:nvSpPr>
          <p:cNvPr id="7" name="スライド番号プレースホルダー 6"/>
          <p:cNvSpPr>
            <a:spLocks noGrp="1"/>
          </p:cNvSpPr>
          <p:nvPr>
            <p:ph type="sldNum" sz="quarter" idx="5"/>
          </p:nvPr>
        </p:nvSpPr>
        <p:spPr>
          <a:xfrm>
            <a:off x="3834543" y="8880976"/>
            <a:ext cx="2934549" cy="469399"/>
          </a:xfrm>
          <a:prstGeom prst="rect">
            <a:avLst/>
          </a:prstGeom>
        </p:spPr>
        <p:txBody>
          <a:bodyPr vert="horz" lIns="88786" tIns="44393" rIns="88786" bIns="44393" rtlCol="0" anchor="b"/>
          <a:lstStyle>
            <a:lvl1pPr algn="r">
              <a:defRPr sz="1200">
                <a:latin typeface="+mn-lt"/>
                <a:ea typeface="Yu Gothic UI" panose="020B0500000000000000" pitchFamily="50" charset="-128"/>
                <a:cs typeface="+mn-cs"/>
                <a:sym typeface="+mn-lt"/>
              </a:defRPr>
            </a:lvl1pPr>
          </a:lstStyle>
          <a:p>
            <a:fld id="{24DE13BB-FCB6-4491-A87D-1E9BA7500F8E}" type="slidenum">
              <a:rPr kumimoji="1" lang="ja-JP" altLang="en-US" smtClean="0"/>
              <a:pPr/>
              <a:t>‹#›</a:t>
            </a:fld>
            <a:endParaRPr kumimoji="1" lang="ja-JP" altLang="en-US"/>
          </a:p>
        </p:txBody>
      </p:sp>
    </p:spTree>
    <p:extLst>
      <p:ext uri="{BB962C8B-B14F-4D97-AF65-F5344CB8AC3E}">
        <p14:creationId xmlns:p14="http://schemas.microsoft.com/office/powerpoint/2010/main" val="9898522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1pPr>
    <a:lvl2pPr marL="45720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2pPr>
    <a:lvl3pPr marL="91440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3pPr>
    <a:lvl4pPr marL="137160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4pPr>
    <a:lvl5pPr marL="182880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3.xml"/><Relationship Id="rId4" Type="http://schemas.openxmlformats.org/officeDocument/2006/relationships/image" Target="../media/image1.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tags" Target="../tags/tag4.xml"/><Relationship Id="rId4" Type="http://schemas.openxmlformats.org/officeDocument/2006/relationships/image" Target="../media/image1.emf"/></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基本版） タイトルのみ_A4">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393268266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フッター プレースホルダ 2"/>
          <p:cNvSpPr>
            <a:spLocks noGrp="1"/>
          </p:cNvSpPr>
          <p:nvPr>
            <p:ph type="ftr" sz="quarter" idx="10"/>
          </p:nvPr>
        </p:nvSpPr>
        <p:spPr bwMode="gray"/>
        <p:txBody>
          <a:bodyPr/>
          <a:lstStyle>
            <a:lvl1pPr>
              <a:defRPr>
                <a:solidFill>
                  <a:schemeClr val="tx1"/>
                </a:solidFill>
                <a:latin typeface="+mn-lt"/>
                <a:ea typeface="+mn-ea"/>
                <a:cs typeface="+mn-cs"/>
                <a:sym typeface="+mn-lt"/>
              </a:defRPr>
            </a:lvl1pPr>
          </a:lstStyle>
          <a:p>
            <a:pPr fontAlgn="auto">
              <a:spcBef>
                <a:spcPts val="0"/>
              </a:spcBef>
              <a:spcAft>
                <a:spcPts val="0"/>
              </a:spcAft>
            </a:pPr>
            <a:r>
              <a:rPr kumimoji="1" lang="ja-JP" altLang="en-US" dirty="0"/>
              <a:t>社会課題解決型スタートアップ支援事業募集</a:t>
            </a:r>
            <a:endParaRPr kumimoji="1" lang="en-GB" altLang="en-GB" dirty="0"/>
          </a:p>
        </p:txBody>
      </p:sp>
      <p:sp>
        <p:nvSpPr>
          <p:cNvPr id="4" name="スライド番号プレースホルダ 3"/>
          <p:cNvSpPr>
            <a:spLocks noGrp="1"/>
          </p:cNvSpPr>
          <p:nvPr>
            <p:ph type="sldNum" sz="quarter" idx="11"/>
          </p:nvPr>
        </p:nvSpPr>
        <p:spPr bwMode="gray"/>
        <p:txBody>
          <a:bodyPr/>
          <a:lstStyle>
            <a:lvl1pPr>
              <a:defRPr>
                <a:solidFill>
                  <a:schemeClr val="tx1"/>
                </a:solidFill>
                <a:latin typeface="+mn-lt"/>
                <a:ea typeface="+mn-ea"/>
                <a:cs typeface="+mn-cs"/>
                <a:sym typeface="+mn-lt"/>
              </a:defRPr>
            </a:lvl1pPr>
          </a:lstStyle>
          <a:p>
            <a:fld id="{AA5FCFE5-FE56-4EF1-80A8-07776887C2A1}" type="slidenum">
              <a:rPr lang="ja-JP" altLang="en-US" smtClean="0"/>
              <a:pPr/>
              <a:t>‹#›</a:t>
            </a:fld>
            <a:endParaRPr lang="ja-JP" altLang="en-US" dirty="0"/>
          </a:p>
        </p:txBody>
      </p:sp>
      <p:sp>
        <p:nvSpPr>
          <p:cNvPr id="6" name="タイトル 5"/>
          <p:cNvSpPr>
            <a:spLocks noGrp="1"/>
          </p:cNvSpPr>
          <p:nvPr>
            <p:ph type="title" hasCustomPrompt="1"/>
          </p:nvPr>
        </p:nvSpPr>
        <p:spPr bwMode="gray"/>
        <p:txBody>
          <a:bodyPr vert="horz"/>
          <a:lstStyle>
            <a:lvl1pPr>
              <a:defRPr>
                <a:latin typeface="+mj-lt"/>
                <a:ea typeface="+mj-ea"/>
                <a:cs typeface="+mj-cs"/>
                <a:sym typeface="+mj-lt"/>
              </a:defRPr>
            </a:lvl1pPr>
          </a:lstStyle>
          <a:p>
            <a:r>
              <a:rPr lang="ja-JP" altLang="en-US" dirty="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702448550"/>
      </p:ext>
    </p:extLst>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基本版） コンテンツ全面_レベル_Proposal">
    <p:spTree>
      <p:nvGrpSpPr>
        <p:cNvPr id="1" name=""/>
        <p:cNvGrpSpPr/>
        <p:nvPr/>
      </p:nvGrpSpPr>
      <p:grpSpPr>
        <a:xfrm>
          <a:off x="0" y="0"/>
          <a:ext cx="0" cy="0"/>
          <a:chOff x="0" y="0"/>
          <a:chExt cx="0" cy="0"/>
        </a:xfrm>
      </p:grpSpPr>
      <p:sp>
        <p:nvSpPr>
          <p:cNvPr id="9" name="スライド番号プレースホルダ 8"/>
          <p:cNvSpPr>
            <a:spLocks noGrp="1"/>
          </p:cNvSpPr>
          <p:nvPr>
            <p:ph type="sldNum" sz="quarter" idx="10"/>
          </p:nvPr>
        </p:nvSpPr>
        <p:spPr bwMode="gray"/>
        <p:txBody>
          <a:bodyPr/>
          <a:lstStyle>
            <a:lvl1pPr>
              <a:defRPr>
                <a:solidFill>
                  <a:schemeClr val="tx1"/>
                </a:solidFill>
              </a:defRPr>
            </a:lvl1pPr>
          </a:lstStyle>
          <a:p>
            <a:fld id="{543A0986-838B-4D2A-A95C-8CB1738263FE}" type="slidenum">
              <a:rPr lang="ja-JP" altLang="en-US" smtClean="0"/>
              <a:pPr/>
              <a:t>‹#›</a:t>
            </a:fld>
            <a:endParaRPr lang="ja-JP" altLang="en-US"/>
          </a:p>
        </p:txBody>
      </p:sp>
      <p:sp>
        <p:nvSpPr>
          <p:cNvPr id="8" name="テキスト プレースホルダー 2"/>
          <p:cNvSpPr>
            <a:spLocks noGrp="1"/>
          </p:cNvSpPr>
          <p:nvPr>
            <p:ph type="body" sz="quarter" idx="15" hasCustomPrompt="1"/>
          </p:nvPr>
        </p:nvSpPr>
        <p:spPr bwMode="gray">
          <a:xfrm>
            <a:off x="417000" y="1016000"/>
            <a:ext cx="4356000" cy="432000"/>
          </a:xfrm>
          <a:prstGeom prst="rect">
            <a:avLst/>
          </a:prstGeom>
        </p:spPr>
        <p:txBody>
          <a:bodyPr wrap="none" anchor="ctr">
            <a:noAutofit/>
          </a:bodyPr>
          <a:lstStyle>
            <a:lvl1pPr>
              <a:lnSpc>
                <a:spcPct val="100000"/>
              </a:lnSpc>
              <a:spcBef>
                <a:spcPts val="0"/>
              </a:spcBef>
              <a:defRPr sz="1400" b="1">
                <a:solidFill>
                  <a:schemeClr val="accent1"/>
                </a:solidFill>
              </a:defRPr>
            </a:lvl1pPr>
          </a:lstStyle>
          <a:p>
            <a:pPr lvl="0"/>
            <a:r>
              <a:rPr kumimoji="1" lang="en-US" altLang="ja-JP"/>
              <a:t>Header</a:t>
            </a:r>
            <a:r>
              <a:rPr kumimoji="1" lang="ja-JP" altLang="en-US"/>
              <a:t>を入力（スライドタイトル）</a:t>
            </a:r>
          </a:p>
        </p:txBody>
      </p:sp>
      <p:sp>
        <p:nvSpPr>
          <p:cNvPr id="3" name="タイトル 2"/>
          <p:cNvSpPr>
            <a:spLocks noGrp="1"/>
          </p:cNvSpPr>
          <p:nvPr>
            <p:ph type="title" hasCustomPrompt="1"/>
          </p:nvPr>
        </p:nvSpPr>
        <p:spPr bwMode="gray">
          <a:xfrm>
            <a:off x="417000" y="136800"/>
            <a:ext cx="9072000" cy="651600"/>
          </a:xfrm>
        </p:spPr>
        <p:txBody>
          <a:bodyPr/>
          <a:lstStyle/>
          <a:p>
            <a:r>
              <a:rPr lang="ja-JP" altLang="en-US"/>
              <a:t>キーメッセージを入力（本スライドで一番伝えたいこと＜名詞止め・体言止め不可＞）</a:t>
            </a:r>
            <a:endParaRPr kumimoji="1" lang="ja-JP" altLang="en-US"/>
          </a:p>
        </p:txBody>
      </p:sp>
    </p:spTree>
    <p:extLst>
      <p:ext uri="{BB962C8B-B14F-4D97-AF65-F5344CB8AC3E}">
        <p14:creationId xmlns:p14="http://schemas.microsoft.com/office/powerpoint/2010/main" val="3413795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基本版） タイトルのみ_Proposal">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307888728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フッター プレースホルダ 2"/>
          <p:cNvSpPr>
            <a:spLocks noGrp="1"/>
          </p:cNvSpPr>
          <p:nvPr>
            <p:ph type="ftr" sz="quarter" idx="10"/>
          </p:nvPr>
        </p:nvSpPr>
        <p:spPr bwMode="gray"/>
        <p:txBody>
          <a:bodyPr/>
          <a:lstStyle>
            <a:lvl1pPr>
              <a:defRPr>
                <a:solidFill>
                  <a:schemeClr val="tx1"/>
                </a:solidFill>
                <a:latin typeface="+mn-lt"/>
                <a:ea typeface="+mn-ea"/>
                <a:cs typeface="+mn-cs"/>
                <a:sym typeface="+mn-lt"/>
              </a:defRPr>
            </a:lvl1pPr>
          </a:lstStyle>
          <a:p>
            <a:r>
              <a:rPr kumimoji="1" lang="en-US" altLang="ja-JP"/>
              <a:t>Confidential</a:t>
            </a:r>
            <a:endParaRPr lang="en-GB" altLang="en-GB"/>
          </a:p>
        </p:txBody>
      </p:sp>
      <p:sp>
        <p:nvSpPr>
          <p:cNvPr id="4" name="スライド番号プレースホルダ 3"/>
          <p:cNvSpPr>
            <a:spLocks noGrp="1"/>
          </p:cNvSpPr>
          <p:nvPr>
            <p:ph type="sldNum" sz="quarter" idx="11"/>
          </p:nvPr>
        </p:nvSpPr>
        <p:spPr bwMode="gray"/>
        <p:txBody>
          <a:bodyPr/>
          <a:lstStyle>
            <a:lvl1pPr>
              <a:defRPr>
                <a:solidFill>
                  <a:schemeClr val="tx1"/>
                </a:solidFill>
                <a:latin typeface="Yu Gothic UI 本文"/>
                <a:ea typeface="+mn-ea"/>
                <a:cs typeface="+mn-cs"/>
                <a:sym typeface="+mn-lt"/>
              </a:defRPr>
            </a:lvl1pPr>
          </a:lstStyle>
          <a:p>
            <a:fld id="{AA5FCFE5-FE56-4EF1-80A8-07776887C2A1}" type="slidenum">
              <a:rPr lang="ja-JP" altLang="en-US" smtClean="0"/>
              <a:pPr/>
              <a:t>‹#›</a:t>
            </a:fld>
            <a:endParaRPr lang="ja-JP" altLang="en-US"/>
          </a:p>
        </p:txBody>
      </p:sp>
      <p:sp>
        <p:nvSpPr>
          <p:cNvPr id="9" name="テキスト プレースホルダー 2"/>
          <p:cNvSpPr>
            <a:spLocks noGrp="1"/>
          </p:cNvSpPr>
          <p:nvPr>
            <p:ph type="body" sz="quarter" idx="15" hasCustomPrompt="1"/>
          </p:nvPr>
        </p:nvSpPr>
        <p:spPr bwMode="gray">
          <a:xfrm>
            <a:off x="416496" y="1008000"/>
            <a:ext cx="4356000" cy="468000"/>
          </a:xfrm>
          <a:prstGeom prst="rect">
            <a:avLst/>
          </a:prstGeom>
        </p:spPr>
        <p:txBody>
          <a:bodyPr wrap="none" anchor="ctr">
            <a:noAutofit/>
          </a:bodyPr>
          <a:lstStyle>
            <a:lvl1pPr>
              <a:lnSpc>
                <a:spcPct val="100000"/>
              </a:lnSpc>
              <a:spcBef>
                <a:spcPts val="0"/>
              </a:spcBef>
              <a:defRPr sz="1400" b="1">
                <a:solidFill>
                  <a:schemeClr val="accent1"/>
                </a:solidFill>
                <a:latin typeface="+mn-lt"/>
                <a:ea typeface="+mn-ea"/>
                <a:cs typeface="+mn-cs"/>
                <a:sym typeface="+mn-lt"/>
              </a:defRPr>
            </a:lvl1pPr>
          </a:lstStyle>
          <a:p>
            <a:pPr lvl="0"/>
            <a:r>
              <a:rPr kumimoji="1" lang="en-US" altLang="ja-JP"/>
              <a:t>Header</a:t>
            </a:r>
            <a:r>
              <a:rPr kumimoji="1" lang="ja-JP" altLang="en-US"/>
              <a:t>を入力（スライドタイトル）</a:t>
            </a:r>
          </a:p>
        </p:txBody>
      </p:sp>
      <p:sp>
        <p:nvSpPr>
          <p:cNvPr id="6" name="タイトル 5"/>
          <p:cNvSpPr>
            <a:spLocks noGrp="1"/>
          </p:cNvSpPr>
          <p:nvPr>
            <p:ph type="title" hasCustomPrompt="1"/>
          </p:nvPr>
        </p:nvSpPr>
        <p:spPr bwMode="gray"/>
        <p:txBody>
          <a:bodyPr/>
          <a:lstStyle>
            <a:lvl1pPr>
              <a:defRPr>
                <a:latin typeface="+mj-lt"/>
                <a:ea typeface="+mj-ea"/>
                <a:cs typeface="+mj-cs"/>
                <a:sym typeface="+mj-lt"/>
              </a:defRPr>
            </a:lvl1pPr>
          </a:lstStyle>
          <a:p>
            <a:r>
              <a:rPr lang="ja-JP" altLang="en-US"/>
              <a:t>キーメッセージを入力（本スライドで一番伝えたいこと＜名詞止め・体言止め不可＞）</a:t>
            </a:r>
            <a:endParaRPr kumimoji="1" lang="ja-JP" altLang="en-US"/>
          </a:p>
        </p:txBody>
      </p:sp>
    </p:spTree>
    <p:extLst>
      <p:ext uri="{BB962C8B-B14F-4D97-AF65-F5344CB8AC3E}">
        <p14:creationId xmlns:p14="http://schemas.microsoft.com/office/powerpoint/2010/main" val="325122766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oleObject" Target="../embeddings/oleObject1.bin"/><Relationship Id="rId5" Type="http://schemas.openxmlformats.org/officeDocument/2006/relationships/tags" Target="../tags/tag2.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userDrawn="1">
            <p:custDataLst>
              <p:tags r:id="rId5"/>
            </p:custDataLst>
            <p:extLst>
              <p:ext uri="{D42A27DB-BD31-4B8C-83A1-F6EECF244321}">
                <p14:modId xmlns:p14="http://schemas.microsoft.com/office/powerpoint/2010/main" val="312243208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6" imgW="563" imgH="564" progId="TCLayout.ActiveDocument.1">
                  <p:embed/>
                </p:oleObj>
              </mc:Choice>
              <mc:Fallback>
                <p:oleObj name="think-cell スライド" r:id="rId6" imgW="563" imgH="564" progId="TCLayout.ActiveDocument.1">
                  <p:embed/>
                  <p:pic>
                    <p:nvPicPr>
                      <p:cNvPr id="4" name="オブジェクト 3" hidden="1"/>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2" name="Title Placeholder 1"/>
          <p:cNvSpPr>
            <a:spLocks noGrp="1"/>
          </p:cNvSpPr>
          <p:nvPr>
            <p:ph type="title"/>
          </p:nvPr>
        </p:nvSpPr>
        <p:spPr bwMode="gray">
          <a:xfrm>
            <a:off x="417000" y="180000"/>
            <a:ext cx="9072000" cy="615600"/>
          </a:xfrm>
          <a:prstGeom prst="rect">
            <a:avLst/>
          </a:prstGeom>
        </p:spPr>
        <p:txBody>
          <a:bodyPr vert="horz" lIns="0" tIns="0" rIns="0" bIns="0" rtlCol="0" anchor="b" anchorCtr="0">
            <a:noAutofit/>
          </a:bodyPr>
          <a:lstStyle/>
          <a:p>
            <a:r>
              <a:rPr lang="ja-JP" altLang="en-US" noProof="0" dirty="0"/>
              <a:t>キーメッセージを入力（本スライドで一番伝えたいこと＜名詞止め・体言止め不可＞）</a:t>
            </a:r>
            <a:endParaRPr lang="en-US" noProof="0" dirty="0"/>
          </a:p>
        </p:txBody>
      </p:sp>
      <p:sp>
        <p:nvSpPr>
          <p:cNvPr id="8" name="フッター プレースホルダ 8"/>
          <p:cNvSpPr>
            <a:spLocks noGrp="1"/>
          </p:cNvSpPr>
          <p:nvPr>
            <p:ph type="ftr" sz="quarter" idx="3"/>
          </p:nvPr>
        </p:nvSpPr>
        <p:spPr bwMode="gray">
          <a:xfrm>
            <a:off x="416999" y="6588000"/>
            <a:ext cx="4068000" cy="169200"/>
          </a:xfrm>
          <a:prstGeom prst="rect">
            <a:avLst/>
          </a:prstGeom>
        </p:spPr>
        <p:txBody>
          <a:bodyPr vert="horz" lIns="0" tIns="0" rIns="0" bIns="0" rtlCol="0" anchor="b" anchorCtr="0"/>
          <a:lstStyle>
            <a:lvl1pPr algn="l">
              <a:defRPr sz="900">
                <a:solidFill>
                  <a:schemeClr val="tx1"/>
                </a:solidFill>
                <a:latin typeface="+mn-lt"/>
                <a:ea typeface="+mn-ea"/>
                <a:cs typeface="+mn-cs"/>
                <a:sym typeface="+mn-lt"/>
              </a:defRPr>
            </a:lvl1pPr>
          </a:lstStyle>
          <a:p>
            <a:pPr fontAlgn="auto">
              <a:spcBef>
                <a:spcPts val="0"/>
              </a:spcBef>
              <a:spcAft>
                <a:spcPts val="0"/>
              </a:spcAft>
            </a:pPr>
            <a:r>
              <a:rPr kumimoji="1" lang="ja-JP" altLang="en-US" dirty="0"/>
              <a:t>社会課題解決型スタートアップ支援事業募集</a:t>
            </a:r>
            <a:endParaRPr kumimoji="1" lang="en-GB" altLang="en-GB" dirty="0"/>
          </a:p>
        </p:txBody>
      </p:sp>
      <p:sp>
        <p:nvSpPr>
          <p:cNvPr id="9" name="スライド番号プレースホルダ 9"/>
          <p:cNvSpPr>
            <a:spLocks noGrp="1"/>
          </p:cNvSpPr>
          <p:nvPr>
            <p:ph type="sldNum" sz="quarter" idx="4"/>
          </p:nvPr>
        </p:nvSpPr>
        <p:spPr bwMode="gray">
          <a:xfrm>
            <a:off x="4863000" y="6588000"/>
            <a:ext cx="180000" cy="169200"/>
          </a:xfrm>
          <a:prstGeom prst="rect">
            <a:avLst/>
          </a:prstGeom>
        </p:spPr>
        <p:txBody>
          <a:bodyPr vert="horz" wrap="none" lIns="0" tIns="0" rIns="0" bIns="0" rtlCol="0" anchor="b" anchorCtr="0"/>
          <a:lstStyle>
            <a:lvl1pPr algn="r">
              <a:defRPr sz="900">
                <a:solidFill>
                  <a:schemeClr val="tx1"/>
                </a:solidFill>
                <a:latin typeface="+mn-lt"/>
                <a:ea typeface="+mn-ea"/>
                <a:cs typeface="+mn-cs"/>
                <a:sym typeface="+mn-lt"/>
              </a:defRPr>
            </a:lvl1pPr>
          </a:lstStyle>
          <a:p>
            <a:pPr fontAlgn="auto">
              <a:spcBef>
                <a:spcPts val="0"/>
              </a:spcBef>
              <a:spcAft>
                <a:spcPts val="0"/>
              </a:spcAft>
            </a:pPr>
            <a:fld id="{AA5FCFE5-FE56-4EF1-80A8-07776887C2A1}" type="slidenum">
              <a:rPr kumimoji="1" lang="ja-JP" altLang="en-US" smtClean="0"/>
              <a:pPr fontAlgn="auto">
                <a:spcBef>
                  <a:spcPts val="0"/>
                </a:spcBef>
                <a:spcAft>
                  <a:spcPts val="0"/>
                </a:spcAft>
              </a:pPr>
              <a:t>‹#›</a:t>
            </a:fld>
            <a:endParaRPr kumimoji="1" lang="ja-JP" altLang="en-US" dirty="0"/>
          </a:p>
        </p:txBody>
      </p:sp>
    </p:spTree>
    <p:extLst>
      <p:ext uri="{BB962C8B-B14F-4D97-AF65-F5344CB8AC3E}">
        <p14:creationId xmlns:p14="http://schemas.microsoft.com/office/powerpoint/2010/main" val="2172187055"/>
      </p:ext>
    </p:extLst>
  </p:cSld>
  <p:clrMap bg1="lt1" tx1="dk1" bg2="lt2" tx2="dk2" accent1="accent1" accent2="accent2" accent3="accent3" accent4="accent4" accent5="accent5" accent6="accent6" hlink="hlink" folHlink="folHlink"/>
  <p:sldLayoutIdLst>
    <p:sldLayoutId id="2147484000" r:id="rId1"/>
    <p:sldLayoutId id="2147484001" r:id="rId2"/>
    <p:sldLayoutId id="2147484003" r:id="rId3"/>
  </p:sldLayoutIdLst>
  <p:hf hdr="0"/>
  <p:txStyles>
    <p:titleStyle>
      <a:lvl1pPr algn="l" defTabSz="990564" rtl="0" eaLnBrk="1" latinLnBrk="0" hangingPunct="1">
        <a:spcBef>
          <a:spcPct val="0"/>
        </a:spcBef>
        <a:buNone/>
        <a:defRPr kumimoji="1" sz="2000" b="1" kern="1200" baseline="0">
          <a:solidFill>
            <a:schemeClr val="tx1"/>
          </a:solidFill>
          <a:latin typeface="+mj-lt"/>
          <a:ea typeface="+mj-ea"/>
          <a:cs typeface="+mj-cs"/>
          <a:sym typeface="+mj-lt"/>
        </a:defRPr>
      </a:lvl1pPr>
    </p:titleStyle>
    <p:bodyStyle>
      <a:lvl1pPr marL="0" marR="0" indent="0" algn="l" defTabSz="990564" rtl="0" eaLnBrk="1" fontAlgn="auto" latinLnBrk="0" hangingPunct="1">
        <a:lnSpc>
          <a:spcPct val="110000"/>
        </a:lnSpc>
        <a:spcBef>
          <a:spcPts val="600"/>
        </a:spcBef>
        <a:spcAft>
          <a:spcPts val="0"/>
        </a:spcAft>
        <a:buClrTx/>
        <a:buSzPct val="100000"/>
        <a:buFont typeface="Arial" panose="020B0604020202020204" pitchFamily="34" charset="0"/>
        <a:buNone/>
        <a:tabLst/>
        <a:defRPr kumimoji="1" sz="1200" b="0" kern="1200">
          <a:solidFill>
            <a:schemeClr val="tx1"/>
          </a:solidFill>
          <a:latin typeface="+mn-lt"/>
          <a:ea typeface="+mn-ea"/>
          <a:cs typeface="+mn-cs"/>
          <a:sym typeface="+mn-lt"/>
        </a:defRPr>
      </a:lvl1pPr>
      <a:lvl2pPr marL="180000" marR="0" indent="-180000" algn="l" defTabSz="990564" rtl="0" eaLnBrk="1" fontAlgn="auto" latinLnBrk="0" hangingPunct="1">
        <a:lnSpc>
          <a:spcPct val="110000"/>
        </a:lnSpc>
        <a:spcBef>
          <a:spcPts val="600"/>
        </a:spcBef>
        <a:spcAft>
          <a:spcPts val="0"/>
        </a:spcAft>
        <a:buClrTx/>
        <a:buSzPct val="100000"/>
        <a:buFont typeface="Wingdings" panose="05000000000000000000" pitchFamily="2" charset="2"/>
        <a:buChar char="n"/>
        <a:tabLst/>
        <a:defRPr kumimoji="1" lang="en-US" sz="1200" b="0" kern="1200" dirty="0" smtClean="0">
          <a:solidFill>
            <a:schemeClr val="tx1"/>
          </a:solidFill>
          <a:latin typeface="+mn-lt"/>
          <a:ea typeface="+mn-ea"/>
          <a:cs typeface="+mn-cs"/>
          <a:sym typeface="+mn-lt"/>
        </a:defRPr>
      </a:lvl2pPr>
      <a:lvl3pPr marL="360000" marR="0" indent="-180000" algn="l" defTabSz="990564" rtl="0" eaLnBrk="1" fontAlgn="auto" latinLnBrk="0" hangingPunct="1">
        <a:lnSpc>
          <a:spcPct val="110000"/>
        </a:lnSpc>
        <a:spcBef>
          <a:spcPts val="600"/>
        </a:spcBef>
        <a:spcAft>
          <a:spcPts val="0"/>
        </a:spcAft>
        <a:buClrTx/>
        <a:buSzPct val="100000"/>
        <a:buFont typeface="Wingdings" panose="05000000000000000000" pitchFamily="2" charset="2"/>
        <a:buChar char="Ø"/>
        <a:tabLst/>
        <a:defRPr kumimoji="1" lang="en-US" sz="1200" b="0" kern="1200" dirty="0" smtClean="0">
          <a:solidFill>
            <a:schemeClr val="tx1"/>
          </a:solidFill>
          <a:latin typeface="+mn-lt"/>
          <a:ea typeface="+mn-ea"/>
          <a:cs typeface="+mn-cs"/>
          <a:sym typeface="+mn-lt"/>
        </a:defRPr>
      </a:lvl3pPr>
      <a:lvl4pPr marL="504000" marR="0" indent="-144000" algn="l" defTabSz="990564" rtl="0" eaLnBrk="1" fontAlgn="auto" latinLnBrk="0" hangingPunct="1">
        <a:lnSpc>
          <a:spcPct val="110000"/>
        </a:lnSpc>
        <a:spcBef>
          <a:spcPts val="600"/>
        </a:spcBef>
        <a:spcAft>
          <a:spcPts val="0"/>
        </a:spcAft>
        <a:buClrTx/>
        <a:buSzPct val="100000"/>
        <a:buFont typeface="Arial" panose="020B0604020202020204" pitchFamily="34" charset="0"/>
        <a:buChar char="•"/>
        <a:tabLst/>
        <a:defRPr kumimoji="1" lang="en-US" sz="1200" b="0" kern="1200" baseline="0" dirty="0" smtClean="0">
          <a:solidFill>
            <a:schemeClr val="tx1"/>
          </a:solidFill>
          <a:latin typeface="+mn-lt"/>
          <a:ea typeface="+mn-ea"/>
          <a:cs typeface="+mn-cs"/>
          <a:sym typeface="+mn-lt"/>
        </a:defRPr>
      </a:lvl4pPr>
      <a:lvl5pPr marL="684000" indent="-180000" algn="l" defTabSz="865024" rtl="0" eaLnBrk="1" latinLnBrk="0" hangingPunct="1">
        <a:lnSpc>
          <a:spcPct val="110000"/>
        </a:lnSpc>
        <a:spcBef>
          <a:spcPts val="600"/>
        </a:spcBef>
        <a:spcAft>
          <a:spcPts val="0"/>
        </a:spcAft>
        <a:buClrTx/>
        <a:buSzPct val="100000"/>
        <a:buFont typeface="Verdana" panose="020B0604030504040204" pitchFamily="34" charset="0"/>
        <a:buChar char="−"/>
        <a:tabLst/>
        <a:defRPr kumimoji="1" lang="en-US" sz="1200" kern="1200" baseline="0" dirty="0" smtClean="0">
          <a:solidFill>
            <a:schemeClr val="tx1"/>
          </a:solidFill>
          <a:latin typeface="+mn-lt"/>
          <a:ea typeface="+mn-ea"/>
          <a:cs typeface="+mn-cs"/>
        </a:defRPr>
      </a:lvl5pPr>
      <a:lvl6pPr marL="864000" indent="-180000" algn="l" defTabSz="990564" rtl="0" eaLnBrk="1" latinLnBrk="0" hangingPunct="1">
        <a:lnSpc>
          <a:spcPct val="110000"/>
        </a:lnSpc>
        <a:spcBef>
          <a:spcPts val="600"/>
        </a:spcBef>
        <a:spcAft>
          <a:spcPts val="0"/>
        </a:spcAft>
        <a:buFont typeface="Wingdings" panose="05000000000000000000" pitchFamily="2" charset="2"/>
        <a:buChar char="ü"/>
        <a:defRPr kumimoji="1" sz="1200" kern="1200" baseline="0">
          <a:solidFill>
            <a:schemeClr val="tx1"/>
          </a:solidFill>
          <a:latin typeface="+mn-lt"/>
          <a:ea typeface="+mn-ea"/>
          <a:cs typeface="+mn-cs"/>
        </a:defRPr>
      </a:lvl6pPr>
      <a:lvl7pPr marL="577179" indent="-191093" algn="l" defTabSz="990564" rtl="0" eaLnBrk="1" latinLnBrk="0" hangingPunct="1">
        <a:spcBef>
          <a:spcPts val="0"/>
        </a:spcBef>
        <a:spcAft>
          <a:spcPts val="1083"/>
        </a:spcAft>
        <a:buFont typeface="Verdana" panose="020B0604030504040204" pitchFamily="34" charset="0"/>
        <a:buChar char="−"/>
        <a:defRPr kumimoji="1" sz="1300" kern="1200">
          <a:solidFill>
            <a:schemeClr val="tx1"/>
          </a:solidFill>
          <a:latin typeface="+mn-lt"/>
          <a:ea typeface="+mn-ea"/>
          <a:cs typeface="+mn-cs"/>
        </a:defRPr>
      </a:lvl7pPr>
      <a:lvl8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8pPr>
      <a:lvl9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9pPr>
    </p:bodyStyle>
    <p:otherStyle>
      <a:defPPr>
        <a:defRPr lang="en-US"/>
      </a:defPPr>
      <a:lvl1pPr marL="0" algn="l" defTabSz="990564" rtl="0" eaLnBrk="1" latinLnBrk="0" hangingPunct="1">
        <a:defRPr kumimoji="1" sz="1950" kern="1200">
          <a:solidFill>
            <a:schemeClr val="tx1"/>
          </a:solidFill>
          <a:latin typeface="+mn-lt"/>
          <a:ea typeface="+mn-ea"/>
          <a:cs typeface="+mn-cs"/>
        </a:defRPr>
      </a:lvl1pPr>
      <a:lvl2pPr marL="495283" algn="l" defTabSz="990564" rtl="0" eaLnBrk="1" latinLnBrk="0" hangingPunct="1">
        <a:defRPr kumimoji="1" sz="1950" kern="1200">
          <a:solidFill>
            <a:schemeClr val="tx1"/>
          </a:solidFill>
          <a:latin typeface="+mn-lt"/>
          <a:ea typeface="+mn-ea"/>
          <a:cs typeface="+mn-cs"/>
        </a:defRPr>
      </a:lvl2pPr>
      <a:lvl3pPr marL="990564" algn="l" defTabSz="990564" rtl="0" eaLnBrk="1" latinLnBrk="0" hangingPunct="1">
        <a:defRPr kumimoji="1" sz="1950" kern="1200">
          <a:solidFill>
            <a:schemeClr val="tx1"/>
          </a:solidFill>
          <a:latin typeface="+mn-lt"/>
          <a:ea typeface="+mn-ea"/>
          <a:cs typeface="+mn-cs"/>
        </a:defRPr>
      </a:lvl3pPr>
      <a:lvl4pPr marL="1485846" algn="l" defTabSz="990564" rtl="0" eaLnBrk="1" latinLnBrk="0" hangingPunct="1">
        <a:defRPr kumimoji="1" sz="1950" kern="1200">
          <a:solidFill>
            <a:schemeClr val="tx1"/>
          </a:solidFill>
          <a:latin typeface="+mn-lt"/>
          <a:ea typeface="+mn-ea"/>
          <a:cs typeface="+mn-cs"/>
        </a:defRPr>
      </a:lvl4pPr>
      <a:lvl5pPr marL="1981127" algn="l" defTabSz="990564" rtl="0" eaLnBrk="1" latinLnBrk="0" hangingPunct="1">
        <a:defRPr kumimoji="1" sz="1950" kern="1200">
          <a:solidFill>
            <a:schemeClr val="tx1"/>
          </a:solidFill>
          <a:latin typeface="+mn-lt"/>
          <a:ea typeface="+mn-ea"/>
          <a:cs typeface="+mn-cs"/>
        </a:defRPr>
      </a:lvl5pPr>
      <a:lvl6pPr marL="2476410" algn="l" defTabSz="990564" rtl="0" eaLnBrk="1" latinLnBrk="0" hangingPunct="1">
        <a:defRPr kumimoji="1" sz="1950" kern="1200">
          <a:solidFill>
            <a:schemeClr val="tx1"/>
          </a:solidFill>
          <a:latin typeface="+mn-lt"/>
          <a:ea typeface="+mn-ea"/>
          <a:cs typeface="+mn-cs"/>
        </a:defRPr>
      </a:lvl6pPr>
      <a:lvl7pPr marL="2971692" algn="l" defTabSz="990564" rtl="0" eaLnBrk="1" latinLnBrk="0" hangingPunct="1">
        <a:defRPr kumimoji="1" sz="1950" kern="1200">
          <a:solidFill>
            <a:schemeClr val="tx1"/>
          </a:solidFill>
          <a:latin typeface="+mn-lt"/>
          <a:ea typeface="+mn-ea"/>
          <a:cs typeface="+mn-cs"/>
        </a:defRPr>
      </a:lvl7pPr>
      <a:lvl8pPr marL="3466973" algn="l" defTabSz="990564" rtl="0" eaLnBrk="1" latinLnBrk="0" hangingPunct="1">
        <a:defRPr kumimoji="1" sz="1950" kern="1200">
          <a:solidFill>
            <a:schemeClr val="tx1"/>
          </a:solidFill>
          <a:latin typeface="+mn-lt"/>
          <a:ea typeface="+mn-ea"/>
          <a:cs typeface="+mn-cs"/>
        </a:defRPr>
      </a:lvl8pPr>
      <a:lvl9pPr marL="3962255" algn="l" defTabSz="990564" rtl="0" eaLnBrk="1" latinLnBrk="0" hangingPunct="1">
        <a:defRPr kumimoji="1" sz="1950" kern="1200">
          <a:solidFill>
            <a:schemeClr val="tx1"/>
          </a:solidFill>
          <a:latin typeface="+mn-lt"/>
          <a:ea typeface="+mn-ea"/>
          <a:cs typeface="+mn-cs"/>
        </a:defRPr>
      </a:lvl9pPr>
    </p:otherStyle>
  </p:txStyles>
  <p:extLst>
    <p:ext uri="{27BBF7A9-308A-43DC-89C8-2F10F3537804}">
      <p15:sldGuideLst xmlns:p15="http://schemas.microsoft.com/office/powerpoint/2012/main">
        <p15:guide id="0" pos="3120">
          <p15:clr>
            <a:srgbClr val="A4A3A4"/>
          </p15:clr>
        </p15:guide>
        <p15:guide id="1" orient="horz" pos="96">
          <p15:clr>
            <a:srgbClr val="A4A3A4"/>
          </p15:clr>
        </p15:guide>
        <p15:guide id="2" pos="3007">
          <p15:clr>
            <a:srgbClr val="A4A3A4"/>
          </p15:clr>
        </p15:guide>
        <p15:guide id="3" pos="3233">
          <p15:clr>
            <a:srgbClr val="A4A3A4"/>
          </p15:clr>
        </p15:guide>
        <p15:guide id="4" pos="5978">
          <p15:clr>
            <a:srgbClr val="A4A3A4"/>
          </p15:clr>
        </p15:guide>
        <p15:guide id="5" pos="262">
          <p15:clr>
            <a:srgbClr val="A4A3A4"/>
          </p15:clr>
        </p15:guide>
        <p15:guide id="6" orient="horz" pos="504">
          <p15:clr>
            <a:srgbClr val="A4A3A4"/>
          </p15:clr>
        </p15:guide>
        <p15:guide id="7" orient="horz" pos="640">
          <p15:clr>
            <a:srgbClr val="A4A3A4"/>
          </p15:clr>
        </p15:guide>
        <p15:guide id="8" orient="horz" pos="935">
          <p15:clr>
            <a:srgbClr val="A4A3A4"/>
          </p15:clr>
        </p15:guide>
        <p15:guide id="9" orient="horz" pos="3974">
          <p15:clr>
            <a:srgbClr val="A4A3A4"/>
          </p15:clr>
        </p15:guide>
        <p15:guide id="10" orient="horz" pos="4156">
          <p15:clr>
            <a:srgbClr val="A4A3A4"/>
          </p15:clr>
        </p15:guide>
        <p15:guide id="11" orient="horz" pos="4269">
          <p15:clr>
            <a:srgbClr val="A4A3A4"/>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BA20886E-93F1-44D3-A80F-6C68E8301DE6}"/>
              </a:ext>
            </a:extLst>
          </p:cNvPr>
          <p:cNvSpPr>
            <a:spLocks noGrp="1"/>
          </p:cNvSpPr>
          <p:nvPr>
            <p:ph type="title"/>
          </p:nvPr>
        </p:nvSpPr>
        <p:spPr>
          <a:xfrm>
            <a:off x="1481266" y="3275100"/>
            <a:ext cx="6943467" cy="307800"/>
          </a:xfrm>
        </p:spPr>
        <p:txBody>
          <a:bodyPr anchor="ctr"/>
          <a:lstStyle/>
          <a:p>
            <a:pPr algn="ctr"/>
            <a:r>
              <a:rPr lang="ja-JP" altLang="en-US" sz="3200" dirty="0"/>
              <a:t>社会課題解決型スタートアップ支援事業</a:t>
            </a:r>
            <a:br>
              <a:rPr lang="ja-JP" altLang="en-US" sz="3200" dirty="0"/>
            </a:br>
            <a:r>
              <a:rPr lang="ja-JP" altLang="en-US" sz="3200" dirty="0"/>
              <a:t>コンセプト検証</a:t>
            </a:r>
            <a:br>
              <a:rPr lang="en-US" altLang="ja-JP" sz="3200" dirty="0"/>
            </a:br>
            <a:r>
              <a:rPr lang="ja-JP" altLang="en-US" sz="3200" dirty="0"/>
              <a:t>計画書（提案書フォーム）</a:t>
            </a:r>
          </a:p>
        </p:txBody>
      </p:sp>
      <p:sp>
        <p:nvSpPr>
          <p:cNvPr id="2" name="正方形/長方形 1">
            <a:extLst>
              <a:ext uri="{FF2B5EF4-FFF2-40B4-BE49-F238E27FC236}">
                <a16:creationId xmlns:a16="http://schemas.microsoft.com/office/drawing/2014/main" id="{1B58434D-AF0B-D301-A8F5-4391018759DB}"/>
              </a:ext>
            </a:extLst>
          </p:cNvPr>
          <p:cNvSpPr/>
          <p:nvPr/>
        </p:nvSpPr>
        <p:spPr bwMode="gray">
          <a:xfrm>
            <a:off x="8424733" y="381837"/>
            <a:ext cx="1065342" cy="418263"/>
          </a:xfrm>
          <a:prstGeom prst="rect">
            <a:avLst/>
          </a:prstGeom>
          <a:noFill/>
          <a:ln w="12700" algn="ctr">
            <a:solidFill>
              <a:srgbClr val="046A38"/>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dirty="0">
                <a:solidFill>
                  <a:srgbClr val="046A38"/>
                </a:solidFill>
                <a:latin typeface="+mn-lt"/>
                <a:cs typeface="+mn-cs"/>
              </a:rPr>
              <a:t>様式２</a:t>
            </a:r>
            <a:endParaRPr kumimoji="1" lang="ja-JP" altLang="en-US" sz="1400" b="1" i="0" u="none" strike="noStrike" kern="1200" cap="none" spc="0" normalizeH="0" baseline="0" noProof="0" dirty="0">
              <a:ln>
                <a:noFill/>
              </a:ln>
              <a:solidFill>
                <a:srgbClr val="046A38"/>
              </a:solidFill>
              <a:effectLst/>
              <a:uLnTx/>
              <a:uFillTx/>
              <a:latin typeface="+mn-lt"/>
              <a:ea typeface="+mn-ea"/>
              <a:cs typeface="+mn-cs"/>
            </a:endParaRPr>
          </a:p>
        </p:txBody>
      </p:sp>
    </p:spTree>
    <p:extLst>
      <p:ext uri="{BB962C8B-B14F-4D97-AF65-F5344CB8AC3E}">
        <p14:creationId xmlns:p14="http://schemas.microsoft.com/office/powerpoint/2010/main" val="14903131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22E5FB9A-C5EB-8D0E-1817-326DEEB424FF}"/>
              </a:ext>
            </a:extLst>
          </p:cNvPr>
          <p:cNvSpPr>
            <a:spLocks noGrp="1"/>
          </p:cNvSpPr>
          <p:nvPr>
            <p:ph type="sldNum" sz="quarter" idx="10"/>
          </p:nvPr>
        </p:nvSpPr>
        <p:spPr/>
        <p:txBody>
          <a:bodyPr/>
          <a:lstStyle/>
          <a:p>
            <a:fld id="{543A0986-838B-4D2A-A95C-8CB1738263FE}" type="slidenum">
              <a:rPr lang="ja-JP" altLang="en-US" smtClean="0"/>
              <a:pPr/>
              <a:t>10</a:t>
            </a:fld>
            <a:endParaRPr lang="ja-JP" altLang="en-US"/>
          </a:p>
        </p:txBody>
      </p:sp>
      <p:sp>
        <p:nvSpPr>
          <p:cNvPr id="3" name="テキスト プレースホルダー 2">
            <a:extLst>
              <a:ext uri="{FF2B5EF4-FFF2-40B4-BE49-F238E27FC236}">
                <a16:creationId xmlns:a16="http://schemas.microsoft.com/office/drawing/2014/main" id="{4BDD5E6C-9B14-783D-E538-B47A27AD5E23}"/>
              </a:ext>
            </a:extLst>
          </p:cNvPr>
          <p:cNvSpPr>
            <a:spLocks noGrp="1"/>
          </p:cNvSpPr>
          <p:nvPr>
            <p:ph type="body" sz="quarter" idx="15"/>
          </p:nvPr>
        </p:nvSpPr>
        <p:spPr>
          <a:xfrm>
            <a:off x="417203" y="2864090"/>
            <a:ext cx="4356000" cy="432000"/>
          </a:xfrm>
        </p:spPr>
        <p:txBody>
          <a:bodyPr/>
          <a:lstStyle/>
          <a:p>
            <a:r>
              <a:rPr lang="ja-JP" altLang="en-US" dirty="0">
                <a:solidFill>
                  <a:srgbClr val="046A38"/>
                </a:solidFill>
              </a:rPr>
              <a:t>ＫＧＩ</a:t>
            </a:r>
            <a:r>
              <a:rPr kumimoji="1" lang="ja-JP" altLang="en-US" dirty="0">
                <a:solidFill>
                  <a:srgbClr val="046A38"/>
                </a:solidFill>
              </a:rPr>
              <a:t>達成に向けて必要な検証項目・</a:t>
            </a:r>
            <a:r>
              <a:rPr lang="ja-JP" altLang="en-US" dirty="0">
                <a:solidFill>
                  <a:srgbClr val="046A38"/>
                </a:solidFill>
              </a:rPr>
              <a:t>ＫＰＩ</a:t>
            </a:r>
            <a:endParaRPr kumimoji="1" lang="ja-JP" altLang="en-US" dirty="0">
              <a:solidFill>
                <a:srgbClr val="046A38"/>
              </a:solidFill>
            </a:endParaRPr>
          </a:p>
        </p:txBody>
      </p:sp>
      <p:sp>
        <p:nvSpPr>
          <p:cNvPr id="4" name="タイトル 3">
            <a:extLst>
              <a:ext uri="{FF2B5EF4-FFF2-40B4-BE49-F238E27FC236}">
                <a16:creationId xmlns:a16="http://schemas.microsoft.com/office/drawing/2014/main" id="{1098B0C9-D343-4CEA-0321-1F03ABFACB57}"/>
              </a:ext>
            </a:extLst>
          </p:cNvPr>
          <p:cNvSpPr>
            <a:spLocks noGrp="1"/>
          </p:cNvSpPr>
          <p:nvPr>
            <p:ph type="title"/>
          </p:nvPr>
        </p:nvSpPr>
        <p:spPr/>
        <p:txBody>
          <a:bodyPr/>
          <a:lstStyle/>
          <a:p>
            <a:r>
              <a:rPr kumimoji="1" lang="ja-JP" altLang="en-US" dirty="0"/>
              <a:t>８．</a:t>
            </a:r>
            <a:r>
              <a:rPr lang="ja-JP" altLang="en-US" dirty="0"/>
              <a:t>コンセプト検証</a:t>
            </a:r>
            <a:r>
              <a:rPr kumimoji="1" lang="ja-JP" altLang="en-US" dirty="0"/>
              <a:t>のゴール・目標設定</a:t>
            </a:r>
          </a:p>
        </p:txBody>
      </p:sp>
      <p:sp>
        <p:nvSpPr>
          <p:cNvPr id="5" name="正方形/長方形 4">
            <a:extLst>
              <a:ext uri="{FF2B5EF4-FFF2-40B4-BE49-F238E27FC236}">
                <a16:creationId xmlns:a16="http://schemas.microsoft.com/office/drawing/2014/main" id="{C9682199-8EEB-5BB5-6F18-B89270FD1E0C}"/>
              </a:ext>
            </a:extLst>
          </p:cNvPr>
          <p:cNvSpPr/>
          <p:nvPr/>
        </p:nvSpPr>
        <p:spPr bwMode="gray">
          <a:xfrm>
            <a:off x="403555" y="3742885"/>
            <a:ext cx="4357075" cy="810286"/>
          </a:xfrm>
          <a:prstGeom prst="rect">
            <a:avLst/>
          </a:prstGeom>
          <a:solidFill>
            <a:schemeClr val="bg1"/>
          </a:solidFill>
          <a:ln w="6350">
            <a:solidFill>
              <a:srgbClr val="A7A8AA"/>
            </a:solidFill>
            <a:miter lim="800000"/>
            <a:headEnd/>
            <a:tailEnd/>
          </a:ln>
        </p:spPr>
        <p:txBody>
          <a:bodyPr lIns="72000" tIns="72000" rIns="72000" bIns="72000" rtlCol="0" anchor="ctr"/>
          <a:lstStyle/>
          <a:p>
            <a:pPr marL="260350" indent="-171450" defTabSz="762000" eaLnBrk="0" hangingPunct="0">
              <a:lnSpc>
                <a:spcPct val="106000"/>
              </a:lnSpc>
              <a:spcBef>
                <a:spcPts val="0"/>
              </a:spcBef>
              <a:buFont typeface="Arial" panose="020B0604020202020204" pitchFamily="34" charset="0"/>
              <a:buChar char="•"/>
            </a:pPr>
            <a:r>
              <a:rPr kumimoji="1" lang="ja-JP" altLang="en-US" sz="1200" dirty="0"/>
              <a:t>＜何を検証するのかについて具体的に記載してください＞</a:t>
            </a:r>
            <a:endParaRPr kumimoji="1" lang="en-US" altLang="ja-JP" sz="1200" dirty="0"/>
          </a:p>
          <a:p>
            <a:pPr marL="88900" defTabSz="762000" eaLnBrk="0" hangingPunct="0">
              <a:lnSpc>
                <a:spcPct val="106000"/>
              </a:lnSpc>
              <a:spcBef>
                <a:spcPts val="0"/>
              </a:spcBef>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200" b="0" i="0" u="none" strike="noStrike" kern="1200" cap="none" spc="0" normalizeH="0" baseline="0" noProof="0" dirty="0">
                <a:ln>
                  <a:noFill/>
                </a:ln>
                <a:solidFill>
                  <a:prstClr val="black"/>
                </a:solidFill>
                <a:effectLst/>
                <a:uLnTx/>
                <a:uFillTx/>
                <a:latin typeface="+mn-lt"/>
                <a:ea typeface="+mn-ea"/>
                <a:cs typeface="+mn-cs"/>
              </a:rPr>
              <a:t>検証項目数に応じてフォーマットを適宜修正ください</a:t>
            </a:r>
          </a:p>
        </p:txBody>
      </p:sp>
      <p:sp>
        <p:nvSpPr>
          <p:cNvPr id="6" name="正方形/長方形 5">
            <a:extLst>
              <a:ext uri="{FF2B5EF4-FFF2-40B4-BE49-F238E27FC236}">
                <a16:creationId xmlns:a16="http://schemas.microsoft.com/office/drawing/2014/main" id="{26BFE311-B710-82EE-204C-DC1B69E5CB1F}"/>
              </a:ext>
            </a:extLst>
          </p:cNvPr>
          <p:cNvSpPr/>
          <p:nvPr/>
        </p:nvSpPr>
        <p:spPr bwMode="gray">
          <a:xfrm>
            <a:off x="5120019" y="3742885"/>
            <a:ext cx="4357075" cy="810286"/>
          </a:xfrm>
          <a:prstGeom prst="rect">
            <a:avLst/>
          </a:prstGeom>
          <a:solidFill>
            <a:schemeClr val="bg1"/>
          </a:solidFill>
          <a:ln w="6350">
            <a:solidFill>
              <a:srgbClr val="A7A8AA"/>
            </a:solidFill>
            <a:miter lim="800000"/>
            <a:headEnd/>
            <a:tailEnd/>
          </a:ln>
        </p:spPr>
        <p:txBody>
          <a:bodyPr lIns="72000" tIns="72000" rIns="72000" bIns="72000" rtlCol="0" anchor="ctr"/>
          <a:lstStyle/>
          <a:p>
            <a:pPr marL="260350" indent="-171450" defTabSz="762000" eaLnBrk="0" hangingPunct="0">
              <a:lnSpc>
                <a:spcPct val="106000"/>
              </a:lnSpc>
              <a:spcBef>
                <a:spcPts val="0"/>
              </a:spcBef>
              <a:buFont typeface="Arial" panose="020B0604020202020204" pitchFamily="34" charset="0"/>
              <a:buChar char="•"/>
            </a:pPr>
            <a:r>
              <a:rPr kumimoji="1" lang="ja-JP" altLang="en-US" sz="1200" dirty="0"/>
              <a:t>＜左記の検証項目について、結果をどのように評価するのかについて記載してください＞</a:t>
            </a:r>
          </a:p>
        </p:txBody>
      </p:sp>
      <p:sp>
        <p:nvSpPr>
          <p:cNvPr id="7" name="二等辺三角形 6">
            <a:extLst>
              <a:ext uri="{FF2B5EF4-FFF2-40B4-BE49-F238E27FC236}">
                <a16:creationId xmlns:a16="http://schemas.microsoft.com/office/drawing/2014/main" id="{9E878708-9D29-8074-ACC6-EB822FAC6A69}"/>
              </a:ext>
            </a:extLst>
          </p:cNvPr>
          <p:cNvSpPr/>
          <p:nvPr/>
        </p:nvSpPr>
        <p:spPr bwMode="gray">
          <a:xfrm rot="5400000">
            <a:off x="4556014" y="4050301"/>
            <a:ext cx="840310" cy="226336"/>
          </a:xfrm>
          <a:prstGeom prst="triangle">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8" name="フッター プレースホルダー 4">
            <a:extLst>
              <a:ext uri="{FF2B5EF4-FFF2-40B4-BE49-F238E27FC236}">
                <a16:creationId xmlns:a16="http://schemas.microsoft.com/office/drawing/2014/main" id="{0FB803FB-238C-E954-1637-4FA6FCA1A7A9}"/>
              </a:ext>
            </a:extLst>
          </p:cNvPr>
          <p:cNvSpPr txBox="1">
            <a:spLocks/>
          </p:cNvSpPr>
          <p:nvPr/>
        </p:nvSpPr>
        <p:spPr bwMode="gray">
          <a:xfrm>
            <a:off x="403555" y="3316119"/>
            <a:ext cx="4356000" cy="338400"/>
          </a:xfrm>
          <a:prstGeom prst="rect">
            <a:avLst/>
          </a:prstGeom>
          <a:solidFill>
            <a:srgbClr val="9DD4CF"/>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lvl1pPr>
          </a:lstStyle>
          <a:p>
            <a:r>
              <a:rPr lang="ja-JP" altLang="en-US"/>
              <a:t>検証項目</a:t>
            </a:r>
            <a:endParaRPr lang="en-US" altLang="ja-JP" dirty="0"/>
          </a:p>
        </p:txBody>
      </p:sp>
      <p:sp>
        <p:nvSpPr>
          <p:cNvPr id="9" name="フッター プレースホルダー 4">
            <a:extLst>
              <a:ext uri="{FF2B5EF4-FFF2-40B4-BE49-F238E27FC236}">
                <a16:creationId xmlns:a16="http://schemas.microsoft.com/office/drawing/2014/main" id="{EEE7C46A-4097-4965-E14A-42B7F28F44EE}"/>
              </a:ext>
            </a:extLst>
          </p:cNvPr>
          <p:cNvSpPr txBox="1">
            <a:spLocks/>
          </p:cNvSpPr>
          <p:nvPr/>
        </p:nvSpPr>
        <p:spPr bwMode="gray">
          <a:xfrm>
            <a:off x="5120019" y="3316119"/>
            <a:ext cx="4357075" cy="338400"/>
          </a:xfrm>
          <a:prstGeom prst="rect">
            <a:avLst/>
          </a:prstGeom>
          <a:solidFill>
            <a:srgbClr val="9DD4CF"/>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lvl1pPr>
          </a:lstStyle>
          <a:p>
            <a:r>
              <a:rPr lang="ja-JP" altLang="en-US" dirty="0"/>
              <a:t>検証方法　・　</a:t>
            </a:r>
            <a:r>
              <a:rPr lang="en-US" altLang="ja-JP" dirty="0"/>
              <a:t>KPI</a:t>
            </a:r>
          </a:p>
        </p:txBody>
      </p:sp>
      <p:sp>
        <p:nvSpPr>
          <p:cNvPr id="10" name="正方形/長方形 9">
            <a:extLst>
              <a:ext uri="{FF2B5EF4-FFF2-40B4-BE49-F238E27FC236}">
                <a16:creationId xmlns:a16="http://schemas.microsoft.com/office/drawing/2014/main" id="{DF5210AE-2822-789D-6C7F-B6F246BEF3D4}"/>
              </a:ext>
            </a:extLst>
          </p:cNvPr>
          <p:cNvSpPr/>
          <p:nvPr/>
        </p:nvSpPr>
        <p:spPr bwMode="gray">
          <a:xfrm>
            <a:off x="403555" y="4619179"/>
            <a:ext cx="4357075" cy="810286"/>
          </a:xfrm>
          <a:prstGeom prst="rect">
            <a:avLst/>
          </a:prstGeom>
          <a:solidFill>
            <a:schemeClr val="bg1"/>
          </a:solidFill>
          <a:ln w="6350">
            <a:solidFill>
              <a:srgbClr val="A7A8AA"/>
            </a:solidFill>
            <a:miter lim="800000"/>
            <a:headEnd/>
            <a:tailEnd/>
          </a:ln>
        </p:spPr>
        <p:txBody>
          <a:bodyPr lIns="72000" tIns="72000" rIns="72000" bIns="72000" rtlCol="0" anchor="ctr"/>
          <a:lstStyle/>
          <a:p>
            <a:pPr marL="260350" indent="-171450" defTabSz="762000" eaLnBrk="0" hangingPunct="0">
              <a:lnSpc>
                <a:spcPct val="106000"/>
              </a:lnSpc>
              <a:spcBef>
                <a:spcPts val="0"/>
              </a:spcBef>
              <a:buFont typeface="Arial" panose="020B0604020202020204" pitchFamily="34" charset="0"/>
              <a:buChar char="•"/>
            </a:pPr>
            <a:endParaRPr kumimoji="1" lang="ja-JP" altLang="en-US"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11" name="正方形/長方形 10">
            <a:extLst>
              <a:ext uri="{FF2B5EF4-FFF2-40B4-BE49-F238E27FC236}">
                <a16:creationId xmlns:a16="http://schemas.microsoft.com/office/drawing/2014/main" id="{E68628FB-6739-F43E-DEE2-D7A289642DE0}"/>
              </a:ext>
            </a:extLst>
          </p:cNvPr>
          <p:cNvSpPr/>
          <p:nvPr/>
        </p:nvSpPr>
        <p:spPr bwMode="gray">
          <a:xfrm>
            <a:off x="5120019" y="4619179"/>
            <a:ext cx="4357075" cy="810286"/>
          </a:xfrm>
          <a:prstGeom prst="rect">
            <a:avLst/>
          </a:prstGeom>
          <a:solidFill>
            <a:schemeClr val="bg1"/>
          </a:solidFill>
          <a:ln w="6350">
            <a:solidFill>
              <a:srgbClr val="A7A8AA"/>
            </a:solidFill>
            <a:miter lim="800000"/>
            <a:headEnd/>
            <a:tailEnd/>
          </a:ln>
        </p:spPr>
        <p:txBody>
          <a:bodyPr lIns="72000" tIns="72000" rIns="72000" bIns="72000" rtlCol="0" anchor="ctr"/>
          <a:lstStyle/>
          <a:p>
            <a:pPr marL="260350" indent="-171450" defTabSz="762000" eaLnBrk="0" hangingPunct="0">
              <a:lnSpc>
                <a:spcPct val="106000"/>
              </a:lnSpc>
              <a:spcBef>
                <a:spcPts val="0"/>
              </a:spcBef>
              <a:buFont typeface="Arial" panose="020B0604020202020204" pitchFamily="34" charset="0"/>
              <a:buChar char="•"/>
            </a:pPr>
            <a:endParaRPr kumimoji="1" lang="ja-JP" altLang="en-US" sz="1200" dirty="0"/>
          </a:p>
        </p:txBody>
      </p:sp>
      <p:sp>
        <p:nvSpPr>
          <p:cNvPr id="12" name="二等辺三角形 11">
            <a:extLst>
              <a:ext uri="{FF2B5EF4-FFF2-40B4-BE49-F238E27FC236}">
                <a16:creationId xmlns:a16="http://schemas.microsoft.com/office/drawing/2014/main" id="{7DC0A195-95C0-04C6-FB53-05065F314926}"/>
              </a:ext>
            </a:extLst>
          </p:cNvPr>
          <p:cNvSpPr/>
          <p:nvPr/>
        </p:nvSpPr>
        <p:spPr bwMode="gray">
          <a:xfrm rot="5400000">
            <a:off x="4556014" y="4926595"/>
            <a:ext cx="840310" cy="226336"/>
          </a:xfrm>
          <a:prstGeom prst="triangle">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13" name="正方形/長方形 12">
            <a:extLst>
              <a:ext uri="{FF2B5EF4-FFF2-40B4-BE49-F238E27FC236}">
                <a16:creationId xmlns:a16="http://schemas.microsoft.com/office/drawing/2014/main" id="{874C0D72-7221-1228-EF16-9080F140AFA0}"/>
              </a:ext>
            </a:extLst>
          </p:cNvPr>
          <p:cNvSpPr/>
          <p:nvPr/>
        </p:nvSpPr>
        <p:spPr bwMode="gray">
          <a:xfrm>
            <a:off x="402480" y="5496820"/>
            <a:ext cx="4357075" cy="810286"/>
          </a:xfrm>
          <a:prstGeom prst="rect">
            <a:avLst/>
          </a:prstGeom>
          <a:solidFill>
            <a:schemeClr val="bg1"/>
          </a:solidFill>
          <a:ln w="6350">
            <a:solidFill>
              <a:srgbClr val="A7A8AA"/>
            </a:solidFill>
            <a:miter lim="800000"/>
            <a:headEnd/>
            <a:tailEnd/>
          </a:ln>
        </p:spPr>
        <p:txBody>
          <a:bodyPr lIns="72000" tIns="72000" rIns="72000" bIns="72000" rtlCol="0" anchor="ctr"/>
          <a:lstStyle/>
          <a:p>
            <a:pPr marL="260350" indent="-171450" defTabSz="762000" eaLnBrk="0" hangingPunct="0">
              <a:lnSpc>
                <a:spcPct val="106000"/>
              </a:lnSpc>
              <a:spcBef>
                <a:spcPts val="0"/>
              </a:spcBef>
              <a:buFont typeface="Arial" panose="020B0604020202020204" pitchFamily="34" charset="0"/>
              <a:buChar char="•"/>
            </a:pPr>
            <a:endParaRPr kumimoji="1" lang="ja-JP" altLang="en-US"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14" name="正方形/長方形 13">
            <a:extLst>
              <a:ext uri="{FF2B5EF4-FFF2-40B4-BE49-F238E27FC236}">
                <a16:creationId xmlns:a16="http://schemas.microsoft.com/office/drawing/2014/main" id="{43F8ED73-E99F-CA9D-B52F-E49291AAAA94}"/>
              </a:ext>
            </a:extLst>
          </p:cNvPr>
          <p:cNvSpPr/>
          <p:nvPr/>
        </p:nvSpPr>
        <p:spPr bwMode="gray">
          <a:xfrm>
            <a:off x="5118944" y="5496820"/>
            <a:ext cx="4357075" cy="810286"/>
          </a:xfrm>
          <a:prstGeom prst="rect">
            <a:avLst/>
          </a:prstGeom>
          <a:solidFill>
            <a:schemeClr val="bg1"/>
          </a:solidFill>
          <a:ln w="6350">
            <a:solidFill>
              <a:srgbClr val="A7A8AA"/>
            </a:solidFill>
            <a:miter lim="800000"/>
            <a:headEnd/>
            <a:tailEnd/>
          </a:ln>
        </p:spPr>
        <p:txBody>
          <a:bodyPr lIns="72000" tIns="72000" rIns="72000" bIns="72000" rtlCol="0" anchor="ctr"/>
          <a:lstStyle/>
          <a:p>
            <a:pPr marL="260350" indent="-171450" defTabSz="762000" eaLnBrk="0" hangingPunct="0">
              <a:lnSpc>
                <a:spcPct val="106000"/>
              </a:lnSpc>
              <a:spcBef>
                <a:spcPts val="0"/>
              </a:spcBef>
              <a:buFont typeface="Arial" panose="020B0604020202020204" pitchFamily="34" charset="0"/>
              <a:buChar char="•"/>
            </a:pPr>
            <a:endParaRPr kumimoji="1" lang="ja-JP" altLang="en-US" sz="1200" dirty="0"/>
          </a:p>
        </p:txBody>
      </p:sp>
      <p:sp>
        <p:nvSpPr>
          <p:cNvPr id="15" name="二等辺三角形 14">
            <a:extLst>
              <a:ext uri="{FF2B5EF4-FFF2-40B4-BE49-F238E27FC236}">
                <a16:creationId xmlns:a16="http://schemas.microsoft.com/office/drawing/2014/main" id="{CF24C07B-DDB8-470F-9C39-87657140B536}"/>
              </a:ext>
            </a:extLst>
          </p:cNvPr>
          <p:cNvSpPr/>
          <p:nvPr/>
        </p:nvSpPr>
        <p:spPr bwMode="gray">
          <a:xfrm rot="5400000">
            <a:off x="4554939" y="5804236"/>
            <a:ext cx="840310" cy="226336"/>
          </a:xfrm>
          <a:prstGeom prst="triangle">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16" name="フッター プレースホルダー 4">
            <a:extLst>
              <a:ext uri="{FF2B5EF4-FFF2-40B4-BE49-F238E27FC236}">
                <a16:creationId xmlns:a16="http://schemas.microsoft.com/office/drawing/2014/main" id="{D111386A-B29B-9117-5952-6F1E25AA1C63}"/>
              </a:ext>
            </a:extLst>
          </p:cNvPr>
          <p:cNvSpPr txBox="1">
            <a:spLocks/>
          </p:cNvSpPr>
          <p:nvPr/>
        </p:nvSpPr>
        <p:spPr bwMode="gray">
          <a:xfrm>
            <a:off x="402480" y="1484313"/>
            <a:ext cx="1112421" cy="1327126"/>
          </a:xfrm>
          <a:prstGeom prst="rect">
            <a:avLst/>
          </a:prstGeom>
          <a:solidFill>
            <a:srgbClr val="9DD4CF"/>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lvl1pPr>
          </a:lstStyle>
          <a:p>
            <a:r>
              <a:rPr lang="ja-JP" altLang="en-US" dirty="0"/>
              <a:t>コンセプト検証</a:t>
            </a:r>
            <a:endParaRPr lang="en-US" altLang="ja-JP" dirty="0"/>
          </a:p>
          <a:p>
            <a:r>
              <a:rPr lang="ja-JP" altLang="en-US" dirty="0"/>
              <a:t>のゴール</a:t>
            </a:r>
            <a:endParaRPr lang="en-US" altLang="ja-JP" dirty="0"/>
          </a:p>
        </p:txBody>
      </p:sp>
      <p:sp>
        <p:nvSpPr>
          <p:cNvPr id="17" name="正方形/長方形 16">
            <a:extLst>
              <a:ext uri="{FF2B5EF4-FFF2-40B4-BE49-F238E27FC236}">
                <a16:creationId xmlns:a16="http://schemas.microsoft.com/office/drawing/2014/main" id="{FD71F655-7424-8F87-EFC0-1A7F64556506}"/>
              </a:ext>
            </a:extLst>
          </p:cNvPr>
          <p:cNvSpPr/>
          <p:nvPr/>
        </p:nvSpPr>
        <p:spPr bwMode="gray">
          <a:xfrm>
            <a:off x="1634128" y="1488360"/>
            <a:ext cx="3125427" cy="1323080"/>
          </a:xfrm>
          <a:prstGeom prst="rect">
            <a:avLst/>
          </a:prstGeom>
          <a:solidFill>
            <a:schemeClr val="bg1"/>
          </a:solidFill>
          <a:ln w="6350">
            <a:solidFill>
              <a:srgbClr val="A7A8AA"/>
            </a:solidFill>
            <a:miter lim="800000"/>
            <a:headEnd/>
            <a:tailEnd/>
          </a:ln>
        </p:spPr>
        <p:txBody>
          <a:bodyPr lIns="72000" tIns="72000" rIns="72000" bIns="72000" rtlCol="0" anchor="ctr"/>
          <a:lstStyle/>
          <a:p>
            <a:pPr marL="88900" defTabSz="762000" eaLnBrk="0" hangingPunct="0">
              <a:lnSpc>
                <a:spcPct val="106000"/>
              </a:lnSpc>
              <a:spcBef>
                <a:spcPts val="0"/>
              </a:spcBef>
            </a:pPr>
            <a:r>
              <a:rPr kumimoji="1" lang="ja-JP" altLang="en-US" sz="1200" b="0" i="0" u="none" strike="noStrike" kern="1200" cap="none" spc="0" normalizeH="0" baseline="0" noProof="0" dirty="0">
                <a:ln>
                  <a:noFill/>
                </a:ln>
                <a:solidFill>
                  <a:prstClr val="black"/>
                </a:solidFill>
                <a:effectLst/>
                <a:uLnTx/>
                <a:uFillTx/>
                <a:latin typeface="+mn-lt"/>
                <a:ea typeface="+mn-ea"/>
                <a:cs typeface="+mn-cs"/>
              </a:rPr>
              <a:t>・＜仮説と想定する定性的な成果イメージを記載してください＞</a:t>
            </a:r>
          </a:p>
        </p:txBody>
      </p:sp>
      <p:sp>
        <p:nvSpPr>
          <p:cNvPr id="18" name="二等辺三角形 17">
            <a:extLst>
              <a:ext uri="{FF2B5EF4-FFF2-40B4-BE49-F238E27FC236}">
                <a16:creationId xmlns:a16="http://schemas.microsoft.com/office/drawing/2014/main" id="{48B5C798-78B9-57B3-9631-438D00D6D997}"/>
              </a:ext>
            </a:extLst>
          </p:cNvPr>
          <p:cNvSpPr/>
          <p:nvPr/>
        </p:nvSpPr>
        <p:spPr bwMode="gray">
          <a:xfrm rot="5400000">
            <a:off x="4380671" y="2103848"/>
            <a:ext cx="1189675" cy="225506"/>
          </a:xfrm>
          <a:prstGeom prst="triangle">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19" name="正方形/長方形 18">
            <a:extLst>
              <a:ext uri="{FF2B5EF4-FFF2-40B4-BE49-F238E27FC236}">
                <a16:creationId xmlns:a16="http://schemas.microsoft.com/office/drawing/2014/main" id="{047E7308-6336-F369-A28B-D596E95354FF}"/>
              </a:ext>
            </a:extLst>
          </p:cNvPr>
          <p:cNvSpPr/>
          <p:nvPr/>
        </p:nvSpPr>
        <p:spPr bwMode="gray">
          <a:xfrm>
            <a:off x="6363573" y="1484313"/>
            <a:ext cx="3125427" cy="1323080"/>
          </a:xfrm>
          <a:prstGeom prst="rect">
            <a:avLst/>
          </a:prstGeom>
          <a:solidFill>
            <a:schemeClr val="bg1"/>
          </a:solidFill>
          <a:ln w="6350">
            <a:solidFill>
              <a:srgbClr val="A7A8AA"/>
            </a:solidFill>
            <a:miter lim="800000"/>
            <a:headEnd/>
            <a:tailEnd/>
          </a:ln>
        </p:spPr>
        <p:txBody>
          <a:bodyPr lIns="72000" tIns="72000" rIns="72000" bIns="72000" rtlCol="0" anchor="ctr"/>
          <a:lstStyle/>
          <a:p>
            <a:pPr marL="88900" defTabSz="762000" eaLnBrk="0" hangingPunct="0">
              <a:lnSpc>
                <a:spcPct val="106000"/>
              </a:lnSpc>
              <a:spcBef>
                <a:spcPts val="0"/>
              </a:spcBef>
            </a:pPr>
            <a:r>
              <a:rPr kumimoji="1" lang="ja-JP" altLang="en-US" sz="12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200" dirty="0">
                <a:solidFill>
                  <a:prstClr val="black"/>
                </a:solidFill>
                <a:latin typeface="+mn-lt"/>
                <a:cs typeface="+mn-cs"/>
              </a:rPr>
              <a:t>コンセプト検証</a:t>
            </a:r>
            <a:r>
              <a:rPr kumimoji="1" lang="ja-JP" altLang="en-US" sz="1200" b="0" i="0" u="none" strike="noStrike" kern="1200" cap="none" spc="0" normalizeH="0" baseline="0" noProof="0" dirty="0">
                <a:ln>
                  <a:noFill/>
                </a:ln>
                <a:solidFill>
                  <a:prstClr val="black"/>
                </a:solidFill>
                <a:effectLst/>
                <a:uLnTx/>
                <a:uFillTx/>
                <a:latin typeface="+mn-lt"/>
                <a:ea typeface="+mn-ea"/>
                <a:cs typeface="+mn-cs"/>
              </a:rPr>
              <a:t>のゴール、成果イメージを踏まえた</a:t>
            </a:r>
            <a:r>
              <a:rPr kumimoji="1" lang="ja-JP" altLang="en-US" sz="1200" dirty="0">
                <a:solidFill>
                  <a:prstClr val="black"/>
                </a:solidFill>
                <a:latin typeface="+mn-lt"/>
                <a:cs typeface="+mn-cs"/>
              </a:rPr>
              <a:t>定量的な</a:t>
            </a:r>
            <a:r>
              <a:rPr kumimoji="1" lang="ja-JP" altLang="en-US" sz="1200" b="0" i="0" u="none" strike="noStrike" kern="1200" cap="none" spc="0" normalizeH="0" baseline="0" noProof="0" dirty="0">
                <a:ln>
                  <a:noFill/>
                </a:ln>
                <a:solidFill>
                  <a:prstClr val="black"/>
                </a:solidFill>
                <a:effectLst/>
                <a:uLnTx/>
                <a:uFillTx/>
                <a:latin typeface="+mn-lt"/>
                <a:ea typeface="+mn-ea"/>
                <a:cs typeface="+mn-cs"/>
              </a:rPr>
              <a:t>成果指標・目標を記載してください＞</a:t>
            </a:r>
          </a:p>
        </p:txBody>
      </p:sp>
      <p:sp>
        <p:nvSpPr>
          <p:cNvPr id="20" name="フッター プレースホルダー 4">
            <a:extLst>
              <a:ext uri="{FF2B5EF4-FFF2-40B4-BE49-F238E27FC236}">
                <a16:creationId xmlns:a16="http://schemas.microsoft.com/office/drawing/2014/main" id="{7A0B5169-C25C-DDD6-1644-54F3FF967CFC}"/>
              </a:ext>
            </a:extLst>
          </p:cNvPr>
          <p:cNvSpPr txBox="1">
            <a:spLocks/>
          </p:cNvSpPr>
          <p:nvPr/>
        </p:nvSpPr>
        <p:spPr bwMode="gray">
          <a:xfrm>
            <a:off x="5122498" y="1484313"/>
            <a:ext cx="1112421" cy="1327126"/>
          </a:xfrm>
          <a:prstGeom prst="rect">
            <a:avLst/>
          </a:prstGeom>
          <a:solidFill>
            <a:srgbClr val="9DD4CF"/>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lvl1pPr>
          </a:lstStyle>
          <a:p>
            <a:r>
              <a:rPr lang="en-US" altLang="ja-JP" dirty="0"/>
              <a:t>KGI</a:t>
            </a:r>
          </a:p>
        </p:txBody>
      </p:sp>
      <p:sp>
        <p:nvSpPr>
          <p:cNvPr id="21" name="テキスト プレースホルダー 2">
            <a:extLst>
              <a:ext uri="{FF2B5EF4-FFF2-40B4-BE49-F238E27FC236}">
                <a16:creationId xmlns:a16="http://schemas.microsoft.com/office/drawing/2014/main" id="{E5EFDC75-1A60-D8F5-3793-0AE05E262D73}"/>
              </a:ext>
            </a:extLst>
          </p:cNvPr>
          <p:cNvSpPr txBox="1">
            <a:spLocks/>
          </p:cNvSpPr>
          <p:nvPr/>
        </p:nvSpPr>
        <p:spPr bwMode="gray">
          <a:xfrm>
            <a:off x="402480" y="1052000"/>
            <a:ext cx="4356000" cy="432000"/>
          </a:xfrm>
          <a:prstGeom prst="rect">
            <a:avLst/>
          </a:prstGeom>
        </p:spPr>
        <p:txBody>
          <a:bodyPr wrap="none" anchor="ctr">
            <a:noAutofit/>
          </a:bodyPr>
          <a:lstStyle>
            <a:lvl1pPr marL="0" marR="0" indent="0" algn="l" defTabSz="990564" rtl="0" eaLnBrk="1" fontAlgn="auto" latinLnBrk="0" hangingPunct="1">
              <a:lnSpc>
                <a:spcPct val="100000"/>
              </a:lnSpc>
              <a:spcBef>
                <a:spcPts val="0"/>
              </a:spcBef>
              <a:spcAft>
                <a:spcPts val="0"/>
              </a:spcAft>
              <a:buClrTx/>
              <a:buSzPct val="100000"/>
              <a:buFont typeface="Arial" panose="020B0604020202020204" pitchFamily="34" charset="0"/>
              <a:buNone/>
              <a:tabLst/>
              <a:defRPr kumimoji="1" sz="1400" b="1" kern="1200">
                <a:solidFill>
                  <a:schemeClr val="accent1"/>
                </a:solidFill>
                <a:latin typeface="+mn-lt"/>
                <a:ea typeface="+mn-ea"/>
                <a:cs typeface="+mn-cs"/>
                <a:sym typeface="+mn-lt"/>
              </a:defRPr>
            </a:lvl1pPr>
            <a:lvl2pPr marL="180000" marR="0" indent="-180000" algn="l" defTabSz="990564" rtl="0" eaLnBrk="1" fontAlgn="auto" latinLnBrk="0" hangingPunct="1">
              <a:lnSpc>
                <a:spcPct val="110000"/>
              </a:lnSpc>
              <a:spcBef>
                <a:spcPts val="600"/>
              </a:spcBef>
              <a:spcAft>
                <a:spcPts val="0"/>
              </a:spcAft>
              <a:buClrTx/>
              <a:buSzPct val="100000"/>
              <a:buFont typeface="Wingdings" panose="05000000000000000000" pitchFamily="2" charset="2"/>
              <a:buChar char="n"/>
              <a:tabLst/>
              <a:defRPr kumimoji="1" lang="en-US" sz="1200" b="0" kern="1200" dirty="0" smtClean="0">
                <a:solidFill>
                  <a:schemeClr val="tx1"/>
                </a:solidFill>
                <a:latin typeface="+mn-lt"/>
                <a:ea typeface="+mn-ea"/>
                <a:cs typeface="+mn-cs"/>
                <a:sym typeface="+mn-lt"/>
              </a:defRPr>
            </a:lvl2pPr>
            <a:lvl3pPr marL="360000" marR="0" indent="-180000" algn="l" defTabSz="990564" rtl="0" eaLnBrk="1" fontAlgn="auto" latinLnBrk="0" hangingPunct="1">
              <a:lnSpc>
                <a:spcPct val="110000"/>
              </a:lnSpc>
              <a:spcBef>
                <a:spcPts val="600"/>
              </a:spcBef>
              <a:spcAft>
                <a:spcPts val="0"/>
              </a:spcAft>
              <a:buClrTx/>
              <a:buSzPct val="100000"/>
              <a:buFont typeface="Wingdings" panose="05000000000000000000" pitchFamily="2" charset="2"/>
              <a:buChar char="Ø"/>
              <a:tabLst/>
              <a:defRPr kumimoji="1" lang="en-US" sz="1200" b="0" kern="1200" dirty="0" smtClean="0">
                <a:solidFill>
                  <a:schemeClr val="tx1"/>
                </a:solidFill>
                <a:latin typeface="+mn-lt"/>
                <a:ea typeface="+mn-ea"/>
                <a:cs typeface="+mn-cs"/>
                <a:sym typeface="+mn-lt"/>
              </a:defRPr>
            </a:lvl3pPr>
            <a:lvl4pPr marL="504000" marR="0" indent="-144000" algn="l" defTabSz="990564" rtl="0" eaLnBrk="1" fontAlgn="auto" latinLnBrk="0" hangingPunct="1">
              <a:lnSpc>
                <a:spcPct val="110000"/>
              </a:lnSpc>
              <a:spcBef>
                <a:spcPts val="600"/>
              </a:spcBef>
              <a:spcAft>
                <a:spcPts val="0"/>
              </a:spcAft>
              <a:buClrTx/>
              <a:buSzPct val="100000"/>
              <a:buFont typeface="Arial" panose="020B0604020202020204" pitchFamily="34" charset="0"/>
              <a:buChar char="•"/>
              <a:tabLst/>
              <a:defRPr kumimoji="1" lang="en-US" sz="1200" b="0" kern="1200" baseline="0" dirty="0" smtClean="0">
                <a:solidFill>
                  <a:schemeClr val="tx1"/>
                </a:solidFill>
                <a:latin typeface="+mn-lt"/>
                <a:ea typeface="+mn-ea"/>
                <a:cs typeface="+mn-cs"/>
                <a:sym typeface="+mn-lt"/>
              </a:defRPr>
            </a:lvl4pPr>
            <a:lvl5pPr marL="684000" indent="-180000" algn="l" defTabSz="865024" rtl="0" eaLnBrk="1" latinLnBrk="0" hangingPunct="1">
              <a:lnSpc>
                <a:spcPct val="110000"/>
              </a:lnSpc>
              <a:spcBef>
                <a:spcPts val="600"/>
              </a:spcBef>
              <a:spcAft>
                <a:spcPts val="0"/>
              </a:spcAft>
              <a:buClrTx/>
              <a:buSzPct val="100000"/>
              <a:buFont typeface="Verdana" panose="020B0604030504040204" pitchFamily="34" charset="0"/>
              <a:buChar char="−"/>
              <a:tabLst/>
              <a:defRPr kumimoji="1" lang="en-US" sz="1200" kern="1200" baseline="0" dirty="0" smtClean="0">
                <a:solidFill>
                  <a:schemeClr val="tx1"/>
                </a:solidFill>
                <a:latin typeface="+mn-lt"/>
                <a:ea typeface="+mn-ea"/>
                <a:cs typeface="+mn-cs"/>
              </a:defRPr>
            </a:lvl5pPr>
            <a:lvl6pPr marL="864000" indent="-180000" algn="l" defTabSz="990564" rtl="0" eaLnBrk="1" latinLnBrk="0" hangingPunct="1">
              <a:lnSpc>
                <a:spcPct val="110000"/>
              </a:lnSpc>
              <a:spcBef>
                <a:spcPts val="600"/>
              </a:spcBef>
              <a:spcAft>
                <a:spcPts val="0"/>
              </a:spcAft>
              <a:buFont typeface="Wingdings" panose="05000000000000000000" pitchFamily="2" charset="2"/>
              <a:buChar char="ü"/>
              <a:defRPr kumimoji="1" sz="1200" kern="1200" baseline="0">
                <a:solidFill>
                  <a:schemeClr val="tx1"/>
                </a:solidFill>
                <a:latin typeface="+mn-lt"/>
                <a:ea typeface="+mn-ea"/>
                <a:cs typeface="+mn-cs"/>
              </a:defRPr>
            </a:lvl6pPr>
            <a:lvl7pPr marL="577179" indent="-191093" algn="l" defTabSz="990564" rtl="0" eaLnBrk="1" latinLnBrk="0" hangingPunct="1">
              <a:spcBef>
                <a:spcPts val="0"/>
              </a:spcBef>
              <a:spcAft>
                <a:spcPts val="1083"/>
              </a:spcAft>
              <a:buFont typeface="Verdana" panose="020B0604030504040204" pitchFamily="34" charset="0"/>
              <a:buChar char="−"/>
              <a:defRPr kumimoji="1" sz="1300" kern="1200">
                <a:solidFill>
                  <a:schemeClr val="tx1"/>
                </a:solidFill>
                <a:latin typeface="+mn-lt"/>
                <a:ea typeface="+mn-ea"/>
                <a:cs typeface="+mn-cs"/>
              </a:defRPr>
            </a:lvl7pPr>
            <a:lvl8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8pPr>
            <a:lvl9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9pPr>
          </a:lstStyle>
          <a:p>
            <a:r>
              <a:rPr lang="ja-JP" altLang="en-US" dirty="0">
                <a:solidFill>
                  <a:srgbClr val="046A38"/>
                </a:solidFill>
              </a:rPr>
              <a:t>コンセプト検証で目指すゴールとＫＧＩ</a:t>
            </a:r>
          </a:p>
        </p:txBody>
      </p:sp>
    </p:spTree>
    <p:extLst>
      <p:ext uri="{BB962C8B-B14F-4D97-AF65-F5344CB8AC3E}">
        <p14:creationId xmlns:p14="http://schemas.microsoft.com/office/powerpoint/2010/main" val="31187556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D45BFCA1-28D6-B513-A6D1-8AED5DEF8BDF}"/>
              </a:ext>
            </a:extLst>
          </p:cNvPr>
          <p:cNvSpPr>
            <a:spLocks noGrp="1"/>
          </p:cNvSpPr>
          <p:nvPr>
            <p:ph type="sldNum" sz="quarter" idx="10"/>
          </p:nvPr>
        </p:nvSpPr>
        <p:spPr/>
        <p:txBody>
          <a:bodyPr/>
          <a:lstStyle/>
          <a:p>
            <a:fld id="{543A0986-838B-4D2A-A95C-8CB1738263FE}" type="slidenum">
              <a:rPr lang="ja-JP" altLang="en-US" smtClean="0"/>
              <a:pPr/>
              <a:t>11</a:t>
            </a:fld>
            <a:endParaRPr lang="ja-JP" altLang="en-US"/>
          </a:p>
        </p:txBody>
      </p:sp>
      <p:sp>
        <p:nvSpPr>
          <p:cNvPr id="3" name="テキスト プレースホルダー 2">
            <a:extLst>
              <a:ext uri="{FF2B5EF4-FFF2-40B4-BE49-F238E27FC236}">
                <a16:creationId xmlns:a16="http://schemas.microsoft.com/office/drawing/2014/main" id="{F9864E22-2E63-45E4-1076-8BB692978074}"/>
              </a:ext>
            </a:extLst>
          </p:cNvPr>
          <p:cNvSpPr>
            <a:spLocks noGrp="1"/>
          </p:cNvSpPr>
          <p:nvPr>
            <p:ph type="body" sz="quarter" idx="15"/>
          </p:nvPr>
        </p:nvSpPr>
        <p:spPr/>
        <p:txBody>
          <a:bodyPr/>
          <a:lstStyle/>
          <a:p>
            <a:r>
              <a:rPr kumimoji="1" lang="ja-JP" altLang="en-US" dirty="0">
                <a:solidFill>
                  <a:srgbClr val="046A38"/>
                </a:solidFill>
              </a:rPr>
              <a:t>参画するステークホルダーとプロジェクト推進体制</a:t>
            </a:r>
          </a:p>
        </p:txBody>
      </p:sp>
      <p:sp>
        <p:nvSpPr>
          <p:cNvPr id="4" name="タイトル 3">
            <a:extLst>
              <a:ext uri="{FF2B5EF4-FFF2-40B4-BE49-F238E27FC236}">
                <a16:creationId xmlns:a16="http://schemas.microsoft.com/office/drawing/2014/main" id="{EF0C3DFA-4C5B-ED2D-5619-CD6771F73BA7}"/>
              </a:ext>
            </a:extLst>
          </p:cNvPr>
          <p:cNvSpPr>
            <a:spLocks noGrp="1"/>
          </p:cNvSpPr>
          <p:nvPr>
            <p:ph type="title"/>
          </p:nvPr>
        </p:nvSpPr>
        <p:spPr/>
        <p:txBody>
          <a:bodyPr/>
          <a:lstStyle/>
          <a:p>
            <a:r>
              <a:rPr kumimoji="1" lang="ja-JP" altLang="en-US" dirty="0"/>
              <a:t>９．プロジェクト推進体制</a:t>
            </a:r>
          </a:p>
        </p:txBody>
      </p:sp>
      <p:sp>
        <p:nvSpPr>
          <p:cNvPr id="5" name="正方形/長方形 4">
            <a:extLst>
              <a:ext uri="{FF2B5EF4-FFF2-40B4-BE49-F238E27FC236}">
                <a16:creationId xmlns:a16="http://schemas.microsoft.com/office/drawing/2014/main" id="{656BDA0A-F4C3-9612-6587-B57260B53177}"/>
              </a:ext>
            </a:extLst>
          </p:cNvPr>
          <p:cNvSpPr/>
          <p:nvPr/>
        </p:nvSpPr>
        <p:spPr bwMode="gray">
          <a:xfrm>
            <a:off x="5132387" y="2088243"/>
            <a:ext cx="4355535" cy="4507085"/>
          </a:xfrm>
          <a:prstGeom prst="rect">
            <a:avLst/>
          </a:prstGeom>
          <a:solidFill>
            <a:schemeClr val="bg1"/>
          </a:solidFill>
          <a:ln w="6350">
            <a:solidFill>
              <a:srgbClr val="A7A8AA"/>
            </a:solidFill>
            <a:miter lim="800000"/>
            <a:headEnd/>
            <a:tailEnd/>
          </a:ln>
        </p:spPr>
        <p:txBody>
          <a:bodyPr lIns="72000" tIns="72000" rIns="72000" bIns="72000" rtlCol="0" anchor="t"/>
          <a:lstStyle/>
          <a:p>
            <a:pPr marL="260350" indent="-171450" defTabSz="762000" eaLnBrk="0" hangingPunct="0">
              <a:lnSpc>
                <a:spcPct val="106000"/>
              </a:lnSpc>
              <a:spcBef>
                <a:spcPts val="0"/>
              </a:spcBef>
              <a:buFont typeface="Arial" panose="020B0604020202020204" pitchFamily="34" charset="0"/>
              <a:buChar char="•"/>
            </a:pPr>
            <a:r>
              <a:rPr kumimoji="1" lang="ja-JP" altLang="en-US" sz="1200" dirty="0"/>
              <a:t>＜ステークホルダーを含めたプロジェクトの推進体制・座組を図等で記載ください＞</a:t>
            </a:r>
          </a:p>
        </p:txBody>
      </p:sp>
      <p:sp>
        <p:nvSpPr>
          <p:cNvPr id="7" name="フッター プレースホルダー 4">
            <a:extLst>
              <a:ext uri="{FF2B5EF4-FFF2-40B4-BE49-F238E27FC236}">
                <a16:creationId xmlns:a16="http://schemas.microsoft.com/office/drawing/2014/main" id="{925C5058-29FF-77FC-47E4-B286687DD170}"/>
              </a:ext>
            </a:extLst>
          </p:cNvPr>
          <p:cNvSpPr txBox="1">
            <a:spLocks/>
          </p:cNvSpPr>
          <p:nvPr/>
        </p:nvSpPr>
        <p:spPr bwMode="gray">
          <a:xfrm>
            <a:off x="415925" y="1664738"/>
            <a:ext cx="4357688" cy="338400"/>
          </a:xfrm>
          <a:prstGeom prst="rect">
            <a:avLst/>
          </a:prstGeom>
          <a:solidFill>
            <a:srgbClr val="9DD4CF"/>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lvl1pPr>
          </a:lstStyle>
          <a:p>
            <a:r>
              <a:rPr lang="ja-JP" altLang="en-US" dirty="0"/>
              <a:t>ステークホルダー（協力先）</a:t>
            </a:r>
            <a:endParaRPr lang="en-US" altLang="ja-JP" dirty="0"/>
          </a:p>
        </p:txBody>
      </p:sp>
      <p:sp>
        <p:nvSpPr>
          <p:cNvPr id="8" name="フッター プレースホルダー 4">
            <a:extLst>
              <a:ext uri="{FF2B5EF4-FFF2-40B4-BE49-F238E27FC236}">
                <a16:creationId xmlns:a16="http://schemas.microsoft.com/office/drawing/2014/main" id="{EA70BDA8-057D-131B-AA48-E7E01CEBE058}"/>
              </a:ext>
            </a:extLst>
          </p:cNvPr>
          <p:cNvSpPr txBox="1">
            <a:spLocks/>
          </p:cNvSpPr>
          <p:nvPr/>
        </p:nvSpPr>
        <p:spPr bwMode="gray">
          <a:xfrm>
            <a:off x="5132387" y="1664738"/>
            <a:ext cx="4355535" cy="338400"/>
          </a:xfrm>
          <a:prstGeom prst="rect">
            <a:avLst/>
          </a:prstGeom>
          <a:solidFill>
            <a:srgbClr val="9DD4CF"/>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lvl1pPr>
          </a:lstStyle>
          <a:p>
            <a:r>
              <a:rPr lang="ja-JP" altLang="en-US" dirty="0"/>
              <a:t>プロジェクト推進体制</a:t>
            </a:r>
            <a:endParaRPr lang="en-US" altLang="ja-JP" dirty="0"/>
          </a:p>
        </p:txBody>
      </p:sp>
      <p:sp>
        <p:nvSpPr>
          <p:cNvPr id="22" name="正方形/長方形 21">
            <a:extLst>
              <a:ext uri="{FF2B5EF4-FFF2-40B4-BE49-F238E27FC236}">
                <a16:creationId xmlns:a16="http://schemas.microsoft.com/office/drawing/2014/main" id="{C772EFCC-36CF-7E38-2B5C-1687439F7711}"/>
              </a:ext>
            </a:extLst>
          </p:cNvPr>
          <p:cNvSpPr/>
          <p:nvPr/>
        </p:nvSpPr>
        <p:spPr bwMode="gray">
          <a:xfrm>
            <a:off x="415925" y="2090565"/>
            <a:ext cx="4355535" cy="4507085"/>
          </a:xfrm>
          <a:prstGeom prst="rect">
            <a:avLst/>
          </a:prstGeom>
          <a:solidFill>
            <a:schemeClr val="bg1"/>
          </a:solidFill>
          <a:ln w="6350">
            <a:solidFill>
              <a:srgbClr val="A7A8AA"/>
            </a:solidFill>
            <a:miter lim="800000"/>
            <a:headEnd/>
            <a:tailEnd/>
          </a:ln>
        </p:spPr>
        <p:txBody>
          <a:bodyPr lIns="72000" tIns="72000" rIns="72000" bIns="72000" rtlCol="0" anchor="t"/>
          <a:lstStyle/>
          <a:p>
            <a:pPr marL="260350" indent="-171450" defTabSz="762000" eaLnBrk="0" hangingPunct="0">
              <a:lnSpc>
                <a:spcPct val="106000"/>
              </a:lnSpc>
              <a:spcBef>
                <a:spcPts val="0"/>
              </a:spcBef>
              <a:buFont typeface="Arial" panose="020B0604020202020204" pitchFamily="34" charset="0"/>
              <a:buChar char="•"/>
            </a:pPr>
            <a:r>
              <a:rPr kumimoji="1" lang="ja-JP" altLang="en-US" sz="1200" dirty="0"/>
              <a:t>＜コンセプト検証に参画・協力するステークホルダーの組織名、役割分担や提供アセットなどを記載ください＞</a:t>
            </a:r>
          </a:p>
        </p:txBody>
      </p:sp>
    </p:spTree>
    <p:extLst>
      <p:ext uri="{BB962C8B-B14F-4D97-AF65-F5344CB8AC3E}">
        <p14:creationId xmlns:p14="http://schemas.microsoft.com/office/powerpoint/2010/main" val="4835739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B47773AE-6CA3-4948-A9DE-5A32EE42CBA2}"/>
              </a:ext>
            </a:extLst>
          </p:cNvPr>
          <p:cNvSpPr>
            <a:spLocks noGrp="1"/>
          </p:cNvSpPr>
          <p:nvPr>
            <p:ph type="sldNum" sz="quarter" idx="11"/>
          </p:nvPr>
        </p:nvSpPr>
        <p:spPr/>
        <p:txBody>
          <a:bodyPr/>
          <a:lstStyle/>
          <a:p>
            <a:fld id="{AA5FCFE5-FE56-4EF1-80A8-07776887C2A1}" type="slidenum">
              <a:rPr lang="ja-JP" altLang="en-US" smtClean="0"/>
              <a:pPr/>
              <a:t>12</a:t>
            </a:fld>
            <a:endParaRPr lang="ja-JP" altLang="en-US" dirty="0"/>
          </a:p>
        </p:txBody>
      </p:sp>
      <p:graphicFrame>
        <p:nvGraphicFramePr>
          <p:cNvPr id="17" name="表 28">
            <a:extLst>
              <a:ext uri="{FF2B5EF4-FFF2-40B4-BE49-F238E27FC236}">
                <a16:creationId xmlns:a16="http://schemas.microsoft.com/office/drawing/2014/main" id="{65344D2B-AD78-4ABA-B73E-87A12EB22E7E}"/>
              </a:ext>
            </a:extLst>
          </p:cNvPr>
          <p:cNvGraphicFramePr/>
          <p:nvPr/>
        </p:nvGraphicFramePr>
        <p:xfrm>
          <a:off x="415924" y="1486837"/>
          <a:ext cx="9072003" cy="4916070"/>
        </p:xfrm>
        <a:graphic>
          <a:graphicData uri="http://schemas.openxmlformats.org/drawingml/2006/table">
            <a:tbl>
              <a:tblPr/>
              <a:tblGrid>
                <a:gridCol w="1256568">
                  <a:extLst>
                    <a:ext uri="{9D8B030D-6E8A-4147-A177-3AD203B41FA5}">
                      <a16:colId xmlns:a16="http://schemas.microsoft.com/office/drawing/2014/main" val="3458151589"/>
                    </a:ext>
                  </a:extLst>
                </a:gridCol>
                <a:gridCol w="1563087">
                  <a:extLst>
                    <a:ext uri="{9D8B030D-6E8A-4147-A177-3AD203B41FA5}">
                      <a16:colId xmlns:a16="http://schemas.microsoft.com/office/drawing/2014/main" val="3309018820"/>
                    </a:ext>
                  </a:extLst>
                </a:gridCol>
                <a:gridCol w="1563087">
                  <a:extLst>
                    <a:ext uri="{9D8B030D-6E8A-4147-A177-3AD203B41FA5}">
                      <a16:colId xmlns:a16="http://schemas.microsoft.com/office/drawing/2014/main" val="4016261264"/>
                    </a:ext>
                  </a:extLst>
                </a:gridCol>
                <a:gridCol w="1563087">
                  <a:extLst>
                    <a:ext uri="{9D8B030D-6E8A-4147-A177-3AD203B41FA5}">
                      <a16:colId xmlns:a16="http://schemas.microsoft.com/office/drawing/2014/main" val="2465150095"/>
                    </a:ext>
                  </a:extLst>
                </a:gridCol>
                <a:gridCol w="1563087">
                  <a:extLst>
                    <a:ext uri="{9D8B030D-6E8A-4147-A177-3AD203B41FA5}">
                      <a16:colId xmlns:a16="http://schemas.microsoft.com/office/drawing/2014/main" val="2158812644"/>
                    </a:ext>
                  </a:extLst>
                </a:gridCol>
                <a:gridCol w="1563087">
                  <a:extLst>
                    <a:ext uri="{9D8B030D-6E8A-4147-A177-3AD203B41FA5}">
                      <a16:colId xmlns:a16="http://schemas.microsoft.com/office/drawing/2014/main" val="363630208"/>
                    </a:ext>
                  </a:extLst>
                </a:gridCol>
              </a:tblGrid>
              <a:tr h="207979">
                <a:tc rowSpan="2">
                  <a:txBody>
                    <a:bodyPr/>
                    <a:lstStyle/>
                    <a:p>
                      <a:pPr marL="0" algn="ctr" defTabSz="990564" rtl="0" eaLnBrk="1" latinLnBrk="0" hangingPunct="1">
                        <a:lnSpc>
                          <a:spcPct val="105999"/>
                        </a:lnSpc>
                        <a:defRPr sz="1800"/>
                      </a:pPr>
                      <a:r>
                        <a:rPr kumimoji="1" lang="ja-JP" altLang="en-US" sz="1100" b="1" kern="1200" dirty="0">
                          <a:solidFill>
                            <a:srgbClr val="FFFFFF"/>
                          </a:solidFill>
                          <a:latin typeface="+mn-ea"/>
                          <a:ea typeface="+mn-ea"/>
                          <a:cs typeface="+mn-cs"/>
                        </a:rPr>
                        <a:t>業務内容</a:t>
                      </a:r>
                      <a:endParaRPr kumimoji="1" sz="1100" b="1" kern="1200" dirty="0">
                        <a:solidFill>
                          <a:srgbClr val="FFFFFF"/>
                        </a:solidFill>
                        <a:latin typeface="+mn-ea"/>
                        <a:ea typeface="+mn-ea"/>
                        <a:cs typeface="+mn-cs"/>
                      </a:endParaRPr>
                    </a:p>
                  </a:txBody>
                  <a:tcPr marL="36000" marR="36000" marT="0" marB="0" anchor="ctr" horzOverflow="overflow">
                    <a:lnL w="12700" cap="flat" cmpd="sng" algn="ctr">
                      <a:solidFill>
                        <a:schemeClr val="bg2">
                          <a:lumMod val="9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solidFill>
                  </a:tcPr>
                </a:tc>
                <a:tc gridSpan="5">
                  <a:txBody>
                    <a:bodyPr/>
                    <a:lstStyle/>
                    <a:p>
                      <a:pPr algn="ctr">
                        <a:lnSpc>
                          <a:spcPct val="105999"/>
                        </a:lnSpc>
                        <a:defRPr sz="1200">
                          <a:solidFill>
                            <a:srgbClr val="FFFFFF"/>
                          </a:solidFill>
                        </a:defRPr>
                      </a:pPr>
                      <a:r>
                        <a:rPr kumimoji="1" lang="en-US" sz="1100" b="1" kern="1200" dirty="0">
                          <a:solidFill>
                            <a:srgbClr val="FFFFFF"/>
                          </a:solidFill>
                          <a:latin typeface="+mn-ea"/>
                          <a:ea typeface="+mn-ea"/>
                          <a:sym typeface="ＭＳ Ｐゴシック"/>
                        </a:rPr>
                        <a:t>2025</a:t>
                      </a:r>
                      <a:r>
                        <a:rPr kumimoji="1" lang="ja-JP" altLang="en-US" sz="1100" b="1" kern="1200" dirty="0">
                          <a:solidFill>
                            <a:srgbClr val="FFFFFF"/>
                          </a:solidFill>
                          <a:latin typeface="+mn-ea"/>
                          <a:ea typeface="+mn-ea"/>
                          <a:sym typeface="ＭＳ Ｐゴシック"/>
                        </a:rPr>
                        <a:t>年</a:t>
                      </a:r>
                      <a:endParaRPr sz="1100" b="1" dirty="0">
                        <a:latin typeface="+mn-ea"/>
                        <a:ea typeface="+mn-ea"/>
                        <a:sym typeface="ＭＳ Ｐゴシック"/>
                      </a:endParaRPr>
                    </a:p>
                  </a:txBody>
                  <a:tcPr marL="36000" marR="36000" marT="0" marB="0" anchor="ctr" horzOverflow="overflow">
                    <a:lnL w="12700" cap="flat" cmpd="sng" algn="ctr">
                      <a:solidFill>
                        <a:schemeClr val="bg1"/>
                      </a:solidFill>
                      <a:prstDash val="solid"/>
                      <a:round/>
                      <a:headEnd type="none" w="med" len="med"/>
                      <a:tailEnd type="none" w="med" len="med"/>
                    </a:lnL>
                    <a:lnT w="12700" cap="flat" cmpd="sng" algn="ctr">
                      <a:solidFill>
                        <a:schemeClr val="bg2">
                          <a:lumMod val="9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hMerge="1">
                  <a:txBody>
                    <a:bodyPr/>
                    <a:lstStyle/>
                    <a:p>
                      <a:pPr algn="ctr">
                        <a:lnSpc>
                          <a:spcPct val="105999"/>
                        </a:lnSpc>
                        <a:defRPr sz="1200">
                          <a:solidFill>
                            <a:srgbClr val="FFFFFF"/>
                          </a:solidFill>
                        </a:defRPr>
                      </a:pPr>
                      <a:r>
                        <a:rPr lang="en-US" altLang="ja-JP" sz="1100" b="1" dirty="0">
                          <a:latin typeface="+mn-ea"/>
                          <a:ea typeface="+mn-ea"/>
                          <a:cs typeface="ＭＳ Ｐゴシック"/>
                          <a:sym typeface="ＭＳ Ｐゴシック"/>
                        </a:rPr>
                        <a:t>2</a:t>
                      </a:r>
                      <a:r>
                        <a:rPr lang="ja-JP" altLang="en-US" sz="1100" b="1" dirty="0">
                          <a:latin typeface="+mn-ea"/>
                          <a:ea typeface="+mn-ea"/>
                          <a:cs typeface="ＭＳ Ｐゴシック"/>
                          <a:sym typeface="ＭＳ Ｐゴシック"/>
                        </a:rPr>
                        <a:t>月</a:t>
                      </a:r>
                      <a:endParaRPr sz="1100" b="1" dirty="0">
                        <a:latin typeface="+mn-ea"/>
                        <a:ea typeface="+mn-ea"/>
                        <a:cs typeface="ＭＳ Ｐゴシック"/>
                        <a:sym typeface="ＭＳ Ｐゴシック"/>
                      </a:endParaRPr>
                    </a:p>
                  </a:txBody>
                  <a:tcPr marL="36000" marR="36000" marT="0" marB="0" anchor="ctr" horzOverflow="overflow">
                    <a:lnL w="12700" cap="flat" cmpd="sng" algn="ctr">
                      <a:solidFill>
                        <a:schemeClr val="bg2">
                          <a:lumMod val="90000"/>
                        </a:schemeClr>
                      </a:solidFill>
                      <a:prstDash val="solid"/>
                      <a:round/>
                      <a:headEnd type="none" w="med" len="med"/>
                      <a:tailEnd type="none" w="med" len="med"/>
                    </a:lnL>
                  </a:tcPr>
                </a:tc>
                <a:tc hMerge="1">
                  <a:txBody>
                    <a:bodyPr/>
                    <a:lstStyle/>
                    <a:p>
                      <a:pPr algn="ctr">
                        <a:lnSpc>
                          <a:spcPct val="105999"/>
                        </a:lnSpc>
                        <a:defRPr sz="1200">
                          <a:solidFill>
                            <a:srgbClr val="FFFFFF"/>
                          </a:solidFill>
                        </a:defRPr>
                      </a:pPr>
                      <a:r>
                        <a:rPr lang="en-US" altLang="ja-JP" sz="1100" b="1" dirty="0">
                          <a:latin typeface="+mn-ea"/>
                          <a:ea typeface="+mn-ea"/>
                          <a:cs typeface="ＭＳ Ｐゴシック"/>
                          <a:sym typeface="ＭＳ Ｐゴシック"/>
                        </a:rPr>
                        <a:t>3</a:t>
                      </a:r>
                      <a:r>
                        <a:rPr lang="ja-JP" altLang="en-US" sz="1100" b="1" dirty="0">
                          <a:latin typeface="+mn-ea"/>
                          <a:ea typeface="+mn-ea"/>
                          <a:cs typeface="ＭＳ Ｐゴシック"/>
                          <a:sym typeface="ＭＳ Ｐゴシック"/>
                        </a:rPr>
                        <a:t>月</a:t>
                      </a:r>
                    </a:p>
                  </a:txBody>
                  <a:tcPr marL="36000" marR="36000" marT="0" marB="0" anchor="ctr" horzOverflow="overflow"/>
                </a:tc>
                <a:tc hMerge="1">
                  <a:txBody>
                    <a:bodyPr/>
                    <a:lstStyle/>
                    <a:p>
                      <a:pPr algn="ctr">
                        <a:lnSpc>
                          <a:spcPct val="105999"/>
                        </a:lnSpc>
                        <a:defRPr sz="1200">
                          <a:solidFill>
                            <a:srgbClr val="FFFFFF"/>
                          </a:solidFill>
                        </a:defRPr>
                      </a:pPr>
                      <a:r>
                        <a:rPr lang="en-US" altLang="ja-JP" sz="1100" b="1" dirty="0">
                          <a:latin typeface="+mn-ea"/>
                          <a:ea typeface="+mn-ea"/>
                          <a:cs typeface="ＭＳ Ｐゴシック"/>
                          <a:sym typeface="ＭＳ Ｐゴシック"/>
                        </a:rPr>
                        <a:t>4</a:t>
                      </a:r>
                      <a:r>
                        <a:rPr lang="ja-JP" altLang="en-US" sz="1100" b="1" dirty="0">
                          <a:latin typeface="+mn-ea"/>
                          <a:ea typeface="+mn-ea"/>
                          <a:cs typeface="ＭＳ Ｐゴシック"/>
                          <a:sym typeface="ＭＳ Ｐゴシック"/>
                        </a:rPr>
                        <a:t>月</a:t>
                      </a:r>
                      <a:endParaRPr sz="1100" b="1" dirty="0">
                        <a:latin typeface="+mn-ea"/>
                        <a:ea typeface="+mn-ea"/>
                        <a:cs typeface="ＭＳ Ｐゴシック"/>
                        <a:sym typeface="ＭＳ Ｐゴシック"/>
                      </a:endParaRPr>
                    </a:p>
                  </a:txBody>
                  <a:tcPr marL="36000" marR="36000" marT="0" marB="0" anchor="ctr" horzOverflow="overflow"/>
                </a:tc>
                <a:tc hMerge="1">
                  <a:txBody>
                    <a:bodyPr/>
                    <a:lstStyle/>
                    <a:p>
                      <a:pPr algn="ctr">
                        <a:lnSpc>
                          <a:spcPct val="105999"/>
                        </a:lnSpc>
                        <a:defRPr sz="1200">
                          <a:solidFill>
                            <a:srgbClr val="FFFFFF"/>
                          </a:solidFill>
                        </a:defRPr>
                      </a:pPr>
                      <a:endParaRPr sz="1100" b="1" dirty="0">
                        <a:latin typeface="+mn-ea"/>
                        <a:ea typeface="+mn-ea"/>
                        <a:cs typeface="ＭＳ Ｐゴシック"/>
                        <a:sym typeface="ＭＳ Ｐゴシック"/>
                      </a:endParaRPr>
                    </a:p>
                  </a:txBody>
                  <a:tcPr marL="36000" marR="36000" marT="0" marB="0" anchor="ctr" horzOverflow="overflow"/>
                </a:tc>
                <a:extLst>
                  <a:ext uri="{0D108BD9-81ED-4DB2-BD59-A6C34878D82A}">
                    <a16:rowId xmlns:a16="http://schemas.microsoft.com/office/drawing/2014/main" val="10000"/>
                  </a:ext>
                </a:extLst>
              </a:tr>
              <a:tr h="207979">
                <a:tc vMerge="1">
                  <a:txBody>
                    <a:bodyPr/>
                    <a:lstStyle/>
                    <a:p>
                      <a:pPr marL="0" algn="ctr" defTabSz="990564" rtl="0" eaLnBrk="1" latinLnBrk="0" hangingPunct="1">
                        <a:lnSpc>
                          <a:spcPct val="105999"/>
                        </a:lnSpc>
                        <a:defRPr sz="1800"/>
                      </a:pPr>
                      <a:endParaRPr kumimoji="1" sz="1100" b="1" kern="1200" dirty="0">
                        <a:solidFill>
                          <a:srgbClr val="FFFFFF"/>
                        </a:solidFill>
                        <a:latin typeface="+mn-ea"/>
                        <a:ea typeface="+mn-ea"/>
                        <a:cs typeface="+mn-cs"/>
                      </a:endParaRPr>
                    </a:p>
                  </a:txBody>
                  <a:tcPr marL="36000" marR="36000" marT="0" marB="0" anchor="ctr" horzOverflow="overflow">
                    <a:lnL w="12700" cap="flat" cmpd="sng" algn="ctr">
                      <a:solidFill>
                        <a:schemeClr val="bg2">
                          <a:lumMod val="9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solidFill>
                  </a:tcPr>
                </a:tc>
                <a:tc>
                  <a:txBody>
                    <a:bodyPr/>
                    <a:lstStyle/>
                    <a:p>
                      <a:pPr algn="ctr">
                        <a:lnSpc>
                          <a:spcPct val="105999"/>
                        </a:lnSpc>
                        <a:defRPr sz="1200">
                          <a:solidFill>
                            <a:srgbClr val="FFFFFF"/>
                          </a:solidFill>
                        </a:defRPr>
                      </a:pPr>
                      <a:r>
                        <a:rPr kumimoji="1" lang="en-US" altLang="ja-JP" sz="1100" b="1" kern="1200" dirty="0">
                          <a:solidFill>
                            <a:srgbClr val="FFFFFF"/>
                          </a:solidFill>
                          <a:latin typeface="+mn-ea"/>
                          <a:ea typeface="+mn-ea"/>
                          <a:cs typeface="ＭＳ Ｐゴシック"/>
                          <a:sym typeface="ＭＳ Ｐゴシック"/>
                        </a:rPr>
                        <a:t>1</a:t>
                      </a:r>
                      <a:r>
                        <a:rPr kumimoji="1" lang="ja-JP" altLang="en-US" sz="1100" b="1" kern="1200" dirty="0">
                          <a:solidFill>
                            <a:srgbClr val="FFFFFF"/>
                          </a:solidFill>
                          <a:latin typeface="+mn-ea"/>
                          <a:ea typeface="+mn-ea"/>
                          <a:cs typeface="ＭＳ Ｐゴシック"/>
                          <a:sym typeface="ＭＳ Ｐゴシック"/>
                        </a:rPr>
                        <a:t>月</a:t>
                      </a:r>
                    </a:p>
                  </a:txBody>
                  <a:tcPr marL="36000" marR="36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solidFill>
                  </a:tcPr>
                </a:tc>
                <a:tc>
                  <a:txBody>
                    <a:bodyPr/>
                    <a:lstStyle/>
                    <a:p>
                      <a:pPr algn="ctr">
                        <a:lnSpc>
                          <a:spcPct val="105999"/>
                        </a:lnSpc>
                        <a:defRPr sz="1200">
                          <a:solidFill>
                            <a:srgbClr val="FFFFFF"/>
                          </a:solidFill>
                        </a:defRPr>
                      </a:pPr>
                      <a:r>
                        <a:rPr lang="en-US" altLang="ja-JP" sz="1100" b="1" dirty="0">
                          <a:latin typeface="+mn-ea"/>
                          <a:ea typeface="+mn-ea"/>
                          <a:cs typeface="ＭＳ Ｐゴシック"/>
                          <a:sym typeface="ＭＳ Ｐゴシック"/>
                        </a:rPr>
                        <a:t>2</a:t>
                      </a:r>
                      <a:r>
                        <a:rPr lang="ja-JP" altLang="en-US" sz="1100" b="1" dirty="0">
                          <a:latin typeface="+mn-ea"/>
                          <a:ea typeface="+mn-ea"/>
                          <a:cs typeface="ＭＳ Ｐゴシック"/>
                          <a:sym typeface="ＭＳ Ｐゴシック"/>
                        </a:rPr>
                        <a:t>月</a:t>
                      </a:r>
                      <a:endParaRPr sz="1100" b="1" dirty="0">
                        <a:latin typeface="+mn-ea"/>
                        <a:ea typeface="+mn-ea"/>
                        <a:cs typeface="ＭＳ Ｐゴシック"/>
                        <a:sym typeface="ＭＳ Ｐゴシック"/>
                      </a:endParaRPr>
                    </a:p>
                  </a:txBody>
                  <a:tcPr marL="36000" marR="36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2">
                          <a:lumMod val="90000"/>
                        </a:schemeClr>
                      </a:solidFill>
                      <a:prstDash val="solid"/>
                      <a:round/>
                      <a:headEnd type="none" w="med" len="med"/>
                      <a:tailEnd type="none" w="med" len="med"/>
                    </a:lnB>
                    <a:solidFill>
                      <a:schemeClr val="tx2"/>
                    </a:solidFill>
                  </a:tcPr>
                </a:tc>
                <a:tc>
                  <a:txBody>
                    <a:bodyPr/>
                    <a:lstStyle/>
                    <a:p>
                      <a:pPr algn="ctr">
                        <a:lnSpc>
                          <a:spcPct val="105999"/>
                        </a:lnSpc>
                        <a:defRPr sz="1200">
                          <a:solidFill>
                            <a:srgbClr val="FFFFFF"/>
                          </a:solidFill>
                        </a:defRPr>
                      </a:pPr>
                      <a:r>
                        <a:rPr lang="en-US" altLang="ja-JP" sz="1100" b="1" dirty="0">
                          <a:latin typeface="+mn-ea"/>
                          <a:ea typeface="+mn-ea"/>
                          <a:cs typeface="ＭＳ Ｐゴシック"/>
                          <a:sym typeface="ＭＳ Ｐゴシック"/>
                        </a:rPr>
                        <a:t>3</a:t>
                      </a:r>
                      <a:r>
                        <a:rPr lang="ja-JP" altLang="en-US" sz="1100" b="1" dirty="0">
                          <a:latin typeface="+mn-ea"/>
                          <a:ea typeface="+mn-ea"/>
                          <a:cs typeface="ＭＳ Ｐゴシック"/>
                          <a:sym typeface="ＭＳ Ｐゴシック"/>
                        </a:rPr>
                        <a:t>月</a:t>
                      </a:r>
                    </a:p>
                  </a:txBody>
                  <a:tcPr marL="36000" marR="36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2">
                          <a:lumMod val="90000"/>
                        </a:schemeClr>
                      </a:solidFill>
                      <a:prstDash val="solid"/>
                      <a:round/>
                      <a:headEnd type="none" w="med" len="med"/>
                      <a:tailEnd type="none" w="med" len="med"/>
                    </a:lnB>
                    <a:solidFill>
                      <a:schemeClr val="tx2"/>
                    </a:solidFill>
                  </a:tcPr>
                </a:tc>
                <a:tc>
                  <a:txBody>
                    <a:bodyPr/>
                    <a:lstStyle/>
                    <a:p>
                      <a:pPr algn="ctr">
                        <a:lnSpc>
                          <a:spcPct val="105999"/>
                        </a:lnSpc>
                        <a:defRPr sz="1200">
                          <a:solidFill>
                            <a:srgbClr val="FFFFFF"/>
                          </a:solidFill>
                        </a:defRPr>
                      </a:pPr>
                      <a:r>
                        <a:rPr lang="en-US" altLang="ja-JP" sz="1100" b="1" dirty="0">
                          <a:latin typeface="+mn-ea"/>
                          <a:ea typeface="+mn-ea"/>
                          <a:cs typeface="ＭＳ Ｐゴシック"/>
                          <a:sym typeface="ＭＳ Ｐゴシック"/>
                        </a:rPr>
                        <a:t>4</a:t>
                      </a:r>
                      <a:r>
                        <a:rPr lang="ja-JP" altLang="en-US" sz="1100" b="1" dirty="0">
                          <a:latin typeface="+mn-ea"/>
                          <a:ea typeface="+mn-ea"/>
                          <a:cs typeface="ＭＳ Ｐゴシック"/>
                          <a:sym typeface="ＭＳ Ｐゴシック"/>
                        </a:rPr>
                        <a:t>月</a:t>
                      </a:r>
                      <a:endParaRPr sz="1100" b="1" dirty="0">
                        <a:latin typeface="+mn-ea"/>
                        <a:ea typeface="+mn-ea"/>
                        <a:cs typeface="ＭＳ Ｐゴシック"/>
                        <a:sym typeface="ＭＳ Ｐゴシック"/>
                      </a:endParaRPr>
                    </a:p>
                  </a:txBody>
                  <a:tcPr marL="36000" marR="36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2">
                          <a:lumMod val="90000"/>
                        </a:schemeClr>
                      </a:solidFill>
                      <a:prstDash val="solid"/>
                      <a:round/>
                      <a:headEnd type="none" w="med" len="med"/>
                      <a:tailEnd type="none" w="med" len="med"/>
                    </a:lnB>
                    <a:solidFill>
                      <a:schemeClr val="tx2"/>
                    </a:solidFill>
                  </a:tcPr>
                </a:tc>
                <a:tc>
                  <a:txBody>
                    <a:bodyPr/>
                    <a:lstStyle/>
                    <a:p>
                      <a:pPr algn="ctr">
                        <a:lnSpc>
                          <a:spcPct val="105999"/>
                        </a:lnSpc>
                        <a:defRPr sz="1200">
                          <a:solidFill>
                            <a:srgbClr val="FFFFFF"/>
                          </a:solidFill>
                        </a:defRPr>
                      </a:pPr>
                      <a:r>
                        <a:rPr lang="en-US" sz="1100" b="1" dirty="0">
                          <a:latin typeface="+mn-ea"/>
                          <a:ea typeface="+mn-ea"/>
                          <a:cs typeface="ＭＳ Ｐゴシック"/>
                          <a:sym typeface="ＭＳ Ｐゴシック"/>
                        </a:rPr>
                        <a:t>5</a:t>
                      </a:r>
                      <a:r>
                        <a:rPr lang="ja-JP" altLang="en-US" sz="1100" b="1" dirty="0">
                          <a:latin typeface="+mn-ea"/>
                          <a:ea typeface="+mn-ea"/>
                          <a:cs typeface="ＭＳ Ｐゴシック"/>
                          <a:sym typeface="ＭＳ Ｐゴシック"/>
                        </a:rPr>
                        <a:t>月</a:t>
                      </a:r>
                      <a:endParaRPr sz="1100" b="1" dirty="0">
                        <a:latin typeface="+mn-ea"/>
                        <a:ea typeface="+mn-ea"/>
                        <a:cs typeface="ＭＳ Ｐゴシック"/>
                        <a:sym typeface="ＭＳ Ｐゴシック"/>
                      </a:endParaRPr>
                    </a:p>
                  </a:txBody>
                  <a:tcPr marL="36000" marR="36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2">
                          <a:lumMod val="90000"/>
                        </a:schemeClr>
                      </a:solidFill>
                      <a:prstDash val="solid"/>
                      <a:round/>
                      <a:headEnd type="none" w="med" len="med"/>
                      <a:tailEnd type="none" w="med" len="med"/>
                    </a:lnB>
                    <a:solidFill>
                      <a:schemeClr val="tx2"/>
                    </a:solidFill>
                  </a:tcPr>
                </a:tc>
                <a:extLst>
                  <a:ext uri="{0D108BD9-81ED-4DB2-BD59-A6C34878D82A}">
                    <a16:rowId xmlns:a16="http://schemas.microsoft.com/office/drawing/2014/main" val="3666707894"/>
                  </a:ext>
                </a:extLst>
              </a:tr>
              <a:tr h="432000">
                <a:tc>
                  <a:txBody>
                    <a:bodyPr/>
                    <a:lstStyle/>
                    <a:p>
                      <a:pPr algn="ctr">
                        <a:lnSpc>
                          <a:spcPct val="105999"/>
                        </a:lnSpc>
                        <a:defRPr sz="1200"/>
                      </a:pPr>
                      <a:r>
                        <a:rPr lang="ja-JP" altLang="en-US" sz="1100" b="1" baseline="0" dirty="0">
                          <a:solidFill>
                            <a:schemeClr val="tx1"/>
                          </a:solidFill>
                          <a:latin typeface="+mn-ea"/>
                          <a:ea typeface="+mn-ea"/>
                        </a:rPr>
                        <a:t>目標</a:t>
                      </a:r>
                      <a:endParaRPr lang="en-US" altLang="ja-JP" sz="1100" b="1" baseline="0" dirty="0">
                        <a:solidFill>
                          <a:schemeClr val="tx1"/>
                        </a:solidFill>
                        <a:latin typeface="+mn-ea"/>
                        <a:ea typeface="+mn-ea"/>
                      </a:endParaRPr>
                    </a:p>
                  </a:txBody>
                  <a:tcPr marL="36000" marR="36000" marT="0" marB="0" anchor="ctr" horzOverflow="overflow">
                    <a:lnL w="12700" cap="flat" cmpd="sng" algn="ctr">
                      <a:solidFill>
                        <a:schemeClr val="bg2">
                          <a:lumMod val="9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rgbClr val="DDEFE8"/>
                    </a:solidFill>
                  </a:tcPr>
                </a:tc>
                <a:tc>
                  <a:txBody>
                    <a:bodyPr/>
                    <a:lstStyle/>
                    <a:p>
                      <a:pPr algn="l">
                        <a:lnSpc>
                          <a:spcPct val="105999"/>
                        </a:lnSpc>
                        <a:defRPr sz="1200"/>
                      </a:pPr>
                      <a:endParaRPr sz="1000" dirty="0">
                        <a:latin typeface="+mn-ea"/>
                        <a:ea typeface="+mn-ea"/>
                      </a:endParaRPr>
                    </a:p>
                  </a:txBody>
                  <a:tcPr marL="36000" marR="36000" marT="0"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rgbClr val="DDEFE8"/>
                    </a:solidFill>
                  </a:tcPr>
                </a:tc>
                <a:tc>
                  <a:txBody>
                    <a:bodyPr/>
                    <a:lstStyle/>
                    <a:p>
                      <a:pPr algn="l">
                        <a:lnSpc>
                          <a:spcPct val="105999"/>
                        </a:lnSpc>
                        <a:defRPr sz="1200"/>
                      </a:pPr>
                      <a:endParaRPr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rgbClr val="DDEFE8"/>
                    </a:solidFill>
                  </a:tcPr>
                </a:tc>
                <a:tc>
                  <a:txBody>
                    <a:bodyPr/>
                    <a:lstStyle/>
                    <a:p>
                      <a:pPr algn="l">
                        <a:lnSpc>
                          <a:spcPct val="105999"/>
                        </a:lnSpc>
                        <a:defRPr sz="1200"/>
                      </a:pPr>
                      <a:endParaRPr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rgbClr val="DDEFE8"/>
                    </a:solidFill>
                  </a:tcPr>
                </a:tc>
                <a:tc>
                  <a:txBody>
                    <a:bodyPr/>
                    <a:lstStyle/>
                    <a:p>
                      <a:pPr algn="l">
                        <a:lnSpc>
                          <a:spcPct val="105999"/>
                        </a:lnSpc>
                        <a:defRPr sz="1200"/>
                      </a:pPr>
                      <a:endParaRPr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rgbClr val="DDEFE8"/>
                    </a:solidFill>
                  </a:tcPr>
                </a:tc>
                <a:tc>
                  <a:txBody>
                    <a:bodyPr/>
                    <a:lstStyle/>
                    <a:p>
                      <a:pPr algn="l">
                        <a:lnSpc>
                          <a:spcPct val="105999"/>
                        </a:lnSpc>
                        <a:defRPr sz="1200"/>
                      </a:pPr>
                      <a:endParaRPr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rgbClr val="DDEFE8"/>
                    </a:solidFill>
                  </a:tcPr>
                </a:tc>
                <a:extLst>
                  <a:ext uri="{0D108BD9-81ED-4DB2-BD59-A6C34878D82A}">
                    <a16:rowId xmlns:a16="http://schemas.microsoft.com/office/drawing/2014/main" val="10002"/>
                  </a:ext>
                </a:extLst>
              </a:tr>
              <a:tr h="2520000">
                <a:tc>
                  <a:txBody>
                    <a:bodyPr/>
                    <a:lstStyle/>
                    <a:p>
                      <a:pPr algn="ctr">
                        <a:lnSpc>
                          <a:spcPct val="105999"/>
                        </a:lnSpc>
                        <a:defRPr sz="1200"/>
                      </a:pPr>
                      <a:r>
                        <a:rPr lang="ja-JP" altLang="en-US" sz="1100" b="1" dirty="0">
                          <a:latin typeface="+mn-ea"/>
                          <a:ea typeface="+mn-ea"/>
                        </a:rPr>
                        <a:t>企画・構想</a:t>
                      </a:r>
                      <a:endParaRPr lang="en-US" sz="1100" b="1" dirty="0">
                        <a:latin typeface="+mn-ea"/>
                        <a:ea typeface="+mn-ea"/>
                      </a:endParaRPr>
                    </a:p>
                  </a:txBody>
                  <a:tcPr marL="36000" marR="36000" marT="0" marB="0" anchor="ctr" horzOverflow="overflow">
                    <a:lnL w="12700" cap="flat" cmpd="sng" algn="ctr">
                      <a:solidFill>
                        <a:schemeClr val="bg2">
                          <a:lumMod val="9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66577392"/>
                  </a:ext>
                </a:extLst>
              </a:tr>
              <a:tr h="1008112">
                <a:tc>
                  <a:txBody>
                    <a:bodyPr/>
                    <a:lstStyle/>
                    <a:p>
                      <a:pPr marL="0" marR="0" lvl="0" indent="0" algn="ctr" defTabSz="990564" rtl="0" eaLnBrk="1" fontAlgn="auto" latinLnBrk="0" hangingPunct="1">
                        <a:lnSpc>
                          <a:spcPct val="105999"/>
                        </a:lnSpc>
                        <a:spcBef>
                          <a:spcPts val="0"/>
                        </a:spcBef>
                        <a:spcAft>
                          <a:spcPts val="0"/>
                        </a:spcAft>
                        <a:buClrTx/>
                        <a:buSzTx/>
                        <a:buFontTx/>
                        <a:buNone/>
                        <a:tabLst/>
                        <a:defRPr sz="1200"/>
                      </a:pPr>
                      <a:r>
                        <a:rPr kumimoji="1" lang="ja-JP" altLang="en-US" sz="1100" b="1" i="0" u="none" strike="noStrike" kern="1200" cap="none" spc="0" normalizeH="0" baseline="0" noProof="0" dirty="0">
                          <a:ln>
                            <a:noFill/>
                          </a:ln>
                          <a:solidFill>
                            <a:prstClr val="black"/>
                          </a:solidFill>
                          <a:effectLst/>
                          <a:uLnTx/>
                          <a:uFillTx/>
                          <a:latin typeface="+mn-ea"/>
                          <a:ea typeface="+mn-ea"/>
                          <a:cs typeface="+mn-cs"/>
                        </a:rPr>
                        <a:t>検証</a:t>
                      </a:r>
                      <a:endParaRPr kumimoji="1" lang="en-US" altLang="ja-JP" sz="1100" b="1" i="0" u="none" strike="noStrike" kern="1200" cap="none" spc="0" normalizeH="0" baseline="0" noProof="0" dirty="0">
                        <a:ln>
                          <a:noFill/>
                        </a:ln>
                        <a:solidFill>
                          <a:prstClr val="black"/>
                        </a:solidFill>
                        <a:effectLst/>
                        <a:uLnTx/>
                        <a:uFillTx/>
                        <a:latin typeface="+mn-ea"/>
                        <a:ea typeface="+mn-ea"/>
                        <a:cs typeface="+mn-cs"/>
                      </a:endParaRPr>
                    </a:p>
                  </a:txBody>
                  <a:tcPr marL="36000" marR="36000" marT="0" marB="0" anchor="ctr" horzOverflow="overflow">
                    <a:lnL w="12700" cap="flat" cmpd="sng" algn="ctr">
                      <a:solidFill>
                        <a:schemeClr val="bg2">
                          <a:lumMod val="9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918039572"/>
                  </a:ext>
                </a:extLst>
              </a:tr>
              <a:tr h="540000">
                <a:tc>
                  <a:txBody>
                    <a:bodyPr/>
                    <a:lstStyle/>
                    <a:p>
                      <a:pPr marL="0" marR="0" lvl="0" indent="0" algn="ctr" defTabSz="990564" rtl="0" eaLnBrk="1" fontAlgn="auto" latinLnBrk="0" hangingPunct="1">
                        <a:lnSpc>
                          <a:spcPct val="105999"/>
                        </a:lnSpc>
                        <a:spcBef>
                          <a:spcPts val="0"/>
                        </a:spcBef>
                        <a:spcAft>
                          <a:spcPts val="0"/>
                        </a:spcAft>
                        <a:buClrTx/>
                        <a:buSzTx/>
                        <a:buFontTx/>
                        <a:buNone/>
                        <a:tabLst/>
                        <a:defRPr sz="1200"/>
                      </a:pPr>
                      <a:r>
                        <a:rPr kumimoji="1" lang="ja-JP" altLang="en-US" sz="1100" b="1" i="0" u="none" strike="noStrike" kern="1200" cap="none" spc="0" normalizeH="0" baseline="0" noProof="0" dirty="0">
                          <a:ln>
                            <a:noFill/>
                          </a:ln>
                          <a:solidFill>
                            <a:prstClr val="black"/>
                          </a:solidFill>
                          <a:effectLst/>
                          <a:uLnTx/>
                          <a:uFillTx/>
                          <a:latin typeface="+mn-ea"/>
                          <a:ea typeface="+mn-ea"/>
                          <a:cs typeface="+mn-cs"/>
                        </a:rPr>
                        <a:t>取りまとめ</a:t>
                      </a:r>
                      <a:endParaRPr kumimoji="1" lang="en-US" altLang="ja-JP" sz="1100" b="1" i="0" u="none" strike="noStrike" kern="1200" cap="none" spc="0" normalizeH="0" baseline="0" noProof="0" dirty="0">
                        <a:ln>
                          <a:noFill/>
                        </a:ln>
                        <a:solidFill>
                          <a:prstClr val="black"/>
                        </a:solidFill>
                        <a:effectLst/>
                        <a:uLnTx/>
                        <a:uFillTx/>
                        <a:latin typeface="+mn-ea"/>
                        <a:ea typeface="+mn-ea"/>
                        <a:cs typeface="+mn-cs"/>
                      </a:endParaRPr>
                    </a:p>
                  </a:txBody>
                  <a:tcPr marL="36000" marR="36000" marT="0" marB="0" anchor="ctr" horzOverflow="overflow">
                    <a:lnL w="12700" cap="flat" cmpd="sng" algn="ctr">
                      <a:solidFill>
                        <a:schemeClr val="bg2">
                          <a:lumMod val="9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69583488"/>
                  </a:ext>
                </a:extLst>
              </a:tr>
            </a:tbl>
          </a:graphicData>
        </a:graphic>
      </p:graphicFrame>
      <p:sp>
        <p:nvSpPr>
          <p:cNvPr id="25" name="二等辺三角形 24">
            <a:extLst>
              <a:ext uri="{FF2B5EF4-FFF2-40B4-BE49-F238E27FC236}">
                <a16:creationId xmlns:a16="http://schemas.microsoft.com/office/drawing/2014/main" id="{E5DFCEDE-81E2-4EB5-A955-FE268384A55A}"/>
              </a:ext>
            </a:extLst>
          </p:cNvPr>
          <p:cNvSpPr/>
          <p:nvPr/>
        </p:nvSpPr>
        <p:spPr bwMode="gray">
          <a:xfrm flipV="1">
            <a:off x="8429194" y="2182275"/>
            <a:ext cx="158400" cy="104442"/>
          </a:xfrm>
          <a:prstGeom prst="triangle">
            <a:avLst/>
          </a:prstGeom>
          <a:solidFill>
            <a:schemeClr val="accent5"/>
          </a:solidFill>
          <a:ln w="12700">
            <a:noFill/>
            <a:miter lim="800000"/>
            <a:headEnd/>
            <a:tailEnd/>
          </a:ln>
        </p:spPr>
        <p:txBody>
          <a:bodyPr lIns="72000" tIns="72000" rIns="72000" bIns="72000" rtlCol="0" anchor="ctr"/>
          <a:lstStyle/>
          <a:p>
            <a:pPr marL="0" marR="0" lvl="0" indent="0" algn="ctr" defTabSz="762000" rtl="0" eaLnBrk="0" fontAlgn="base" latinLnBrk="0" hangingPunct="0">
              <a:lnSpc>
                <a:spcPct val="106000"/>
              </a:lnSpc>
              <a:spcBef>
                <a:spcPts val="600"/>
              </a:spcBef>
              <a:spcAft>
                <a:spcPct val="0"/>
              </a:spcAft>
              <a:buClrTx/>
              <a:buSzTx/>
              <a:buFontTx/>
              <a:buNone/>
              <a:tabLst/>
              <a:defRPr/>
            </a:pPr>
            <a:endParaRPr kumimoji="1" lang="ja-JP" altLang="en-US" sz="1200" b="1" i="0" u="none" strike="noStrike" kern="1200" cap="none" spc="0" normalizeH="0" baseline="0" noProof="0" dirty="0">
              <a:ln>
                <a:noFill/>
              </a:ln>
              <a:solidFill>
                <a:srgbClr val="012169"/>
              </a:solidFill>
              <a:effectLst/>
              <a:uLnTx/>
              <a:uFillTx/>
              <a:latin typeface="ＭＳ Ｐゴシック"/>
              <a:ea typeface="ＭＳ Ｐゴシック"/>
              <a:cs typeface="Arial" charset="0"/>
            </a:endParaRPr>
          </a:p>
        </p:txBody>
      </p:sp>
      <p:sp>
        <p:nvSpPr>
          <p:cNvPr id="26" name="テキスト ボックス 25">
            <a:extLst>
              <a:ext uri="{FF2B5EF4-FFF2-40B4-BE49-F238E27FC236}">
                <a16:creationId xmlns:a16="http://schemas.microsoft.com/office/drawing/2014/main" id="{C3693EA7-E637-4492-AFC0-A199873D89F0}"/>
              </a:ext>
            </a:extLst>
          </p:cNvPr>
          <p:cNvSpPr txBox="1"/>
          <p:nvPr/>
        </p:nvSpPr>
        <p:spPr>
          <a:xfrm>
            <a:off x="8118846" y="1952364"/>
            <a:ext cx="779097" cy="199967"/>
          </a:xfrm>
          <a:prstGeom prst="rect">
            <a:avLst/>
          </a:prstGeom>
          <a:solidFill>
            <a:schemeClr val="accent5"/>
          </a:solidFill>
          <a:ln w="12700" algn="ctr">
            <a:noFill/>
            <a:miter lim="800000"/>
            <a:headEnd/>
            <a:tailEnd/>
          </a:ln>
        </p:spPr>
        <p:txBody>
          <a:bodyPr wrap="none" lIns="36000" tIns="36000" rIns="36000" bIns="36000" rtlCol="0" anchor="ctr"/>
          <a:lstStyle>
            <a:defPPr>
              <a:defRPr lang="en-US"/>
            </a:defPPr>
            <a:lvl1pPr marL="0" marR="0" lvl="0" indent="0" algn="ctr" defTabSz="914400" eaLnBrk="1" latinLnBrk="0" hangingPunct="1">
              <a:lnSpc>
                <a:spcPct val="100000"/>
              </a:lnSpc>
              <a:buClrTx/>
              <a:buSzTx/>
              <a:buFont typeface="Wingdings 2" pitchFamily="18" charset="2"/>
              <a:buNone/>
              <a:tabLst/>
              <a:defRPr kumimoji="1" sz="1000" b="1" i="0" u="none" strike="noStrike" cap="none" spc="0" normalizeH="0" baseline="0">
                <a:ln>
                  <a:noFill/>
                </a:ln>
                <a:solidFill>
                  <a:prstClr val="white"/>
                </a:solidFill>
                <a:effectLst/>
                <a:uLnTx/>
                <a:uFillTx/>
                <a:latin typeface="游ゴシック" panose="020B0400000000000000" pitchFamily="50" charset="-128"/>
                <a:ea typeface="游ゴシック" panose="020B0400000000000000" pitchFamily="50" charset="-128"/>
              </a:defRPr>
            </a:lvl1pPr>
          </a:lstStyle>
          <a:p>
            <a:r>
              <a:rPr lang="ja-JP" altLang="en-US" dirty="0"/>
              <a:t>最終報告</a:t>
            </a:r>
            <a:endParaRPr lang="en-US" altLang="ja-JP" dirty="0"/>
          </a:p>
        </p:txBody>
      </p:sp>
      <p:cxnSp>
        <p:nvCxnSpPr>
          <p:cNvPr id="27" name="直線コネクタ 26">
            <a:extLst>
              <a:ext uri="{FF2B5EF4-FFF2-40B4-BE49-F238E27FC236}">
                <a16:creationId xmlns:a16="http://schemas.microsoft.com/office/drawing/2014/main" id="{A50BDA39-9545-4F79-93EB-4A9E551C9C22}"/>
              </a:ext>
            </a:extLst>
          </p:cNvPr>
          <p:cNvCxnSpPr>
            <a:cxnSpLocks/>
          </p:cNvCxnSpPr>
          <p:nvPr/>
        </p:nvCxnSpPr>
        <p:spPr>
          <a:xfrm>
            <a:off x="8508394" y="2200205"/>
            <a:ext cx="0" cy="4202648"/>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EBE254DF-61EB-45B7-8814-182C027D5384}"/>
              </a:ext>
            </a:extLst>
          </p:cNvPr>
          <p:cNvCxnSpPr>
            <a:cxnSpLocks/>
          </p:cNvCxnSpPr>
          <p:nvPr/>
        </p:nvCxnSpPr>
        <p:spPr>
          <a:xfrm>
            <a:off x="5543775" y="2200205"/>
            <a:ext cx="0" cy="4202648"/>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37" name="二等辺三角形 36">
            <a:extLst>
              <a:ext uri="{FF2B5EF4-FFF2-40B4-BE49-F238E27FC236}">
                <a16:creationId xmlns:a16="http://schemas.microsoft.com/office/drawing/2014/main" id="{13378981-C2AD-4214-8077-C443F4482B5A}"/>
              </a:ext>
            </a:extLst>
          </p:cNvPr>
          <p:cNvSpPr/>
          <p:nvPr/>
        </p:nvSpPr>
        <p:spPr bwMode="gray">
          <a:xfrm flipV="1">
            <a:off x="5464575" y="2182275"/>
            <a:ext cx="158400" cy="104442"/>
          </a:xfrm>
          <a:prstGeom prst="triangle">
            <a:avLst/>
          </a:prstGeom>
          <a:solidFill>
            <a:schemeClr val="accent5"/>
          </a:solidFill>
          <a:ln w="12700">
            <a:noFill/>
            <a:miter lim="800000"/>
            <a:headEnd/>
            <a:tailEnd/>
          </a:ln>
        </p:spPr>
        <p:txBody>
          <a:bodyPr lIns="72000" tIns="72000" rIns="72000" bIns="72000" rtlCol="0" anchor="ctr"/>
          <a:lstStyle/>
          <a:p>
            <a:pPr marL="0" marR="0" lvl="0" indent="0" algn="ctr" defTabSz="762000" rtl="0" eaLnBrk="0" fontAlgn="base" latinLnBrk="0" hangingPunct="0">
              <a:lnSpc>
                <a:spcPct val="106000"/>
              </a:lnSpc>
              <a:spcBef>
                <a:spcPts val="600"/>
              </a:spcBef>
              <a:spcAft>
                <a:spcPct val="0"/>
              </a:spcAft>
              <a:buClrTx/>
              <a:buSzTx/>
              <a:buFontTx/>
              <a:buNone/>
              <a:tabLst/>
              <a:defRPr/>
            </a:pPr>
            <a:endParaRPr kumimoji="1" lang="ja-JP" altLang="en-US" sz="1200" b="1" i="0" u="none" strike="noStrike" kern="1200" cap="none" spc="0" normalizeH="0" baseline="0" noProof="0" dirty="0">
              <a:ln>
                <a:noFill/>
              </a:ln>
              <a:solidFill>
                <a:srgbClr val="012169"/>
              </a:solidFill>
              <a:effectLst/>
              <a:uLnTx/>
              <a:uFillTx/>
              <a:latin typeface="ＭＳ Ｐゴシック"/>
              <a:ea typeface="ＭＳ Ｐゴシック"/>
              <a:cs typeface="Arial" charset="0"/>
            </a:endParaRPr>
          </a:p>
        </p:txBody>
      </p:sp>
      <p:sp>
        <p:nvSpPr>
          <p:cNvPr id="38" name="テキスト ボックス 37">
            <a:extLst>
              <a:ext uri="{FF2B5EF4-FFF2-40B4-BE49-F238E27FC236}">
                <a16:creationId xmlns:a16="http://schemas.microsoft.com/office/drawing/2014/main" id="{C1BB5383-3355-4687-BAB6-3FA78459C67D}"/>
              </a:ext>
            </a:extLst>
          </p:cNvPr>
          <p:cNvSpPr txBox="1"/>
          <p:nvPr/>
        </p:nvSpPr>
        <p:spPr>
          <a:xfrm>
            <a:off x="5154227" y="1952364"/>
            <a:ext cx="779097" cy="199967"/>
          </a:xfrm>
          <a:prstGeom prst="rect">
            <a:avLst/>
          </a:prstGeom>
          <a:solidFill>
            <a:schemeClr val="accent5"/>
          </a:solidFill>
          <a:ln w="12700" algn="ctr">
            <a:noFill/>
            <a:miter lim="800000"/>
            <a:headEnd/>
            <a:tailEnd/>
          </a:ln>
        </p:spPr>
        <p:txBody>
          <a:bodyPr wrap="none" lIns="36000" tIns="36000" rIns="36000" bIns="36000" rtlCol="0" anchor="ctr"/>
          <a:lstStyle>
            <a:defPPr>
              <a:defRPr lang="en-US"/>
            </a:defPPr>
            <a:lvl1pPr marL="0" marR="0" lvl="0" indent="0" algn="ctr" defTabSz="914400" eaLnBrk="1" latinLnBrk="0" hangingPunct="1">
              <a:lnSpc>
                <a:spcPct val="100000"/>
              </a:lnSpc>
              <a:buClrTx/>
              <a:buSzTx/>
              <a:buFont typeface="Wingdings 2" pitchFamily="18" charset="2"/>
              <a:buNone/>
              <a:tabLst/>
              <a:defRPr kumimoji="1" sz="1000" b="1" i="0" u="none" strike="noStrike" cap="none" spc="0" normalizeH="0" baseline="0">
                <a:ln>
                  <a:noFill/>
                </a:ln>
                <a:solidFill>
                  <a:prstClr val="white"/>
                </a:solidFill>
                <a:effectLst/>
                <a:uLnTx/>
                <a:uFillTx/>
                <a:latin typeface="游ゴシック" panose="020B0400000000000000" pitchFamily="50" charset="-128"/>
                <a:ea typeface="游ゴシック" panose="020B0400000000000000" pitchFamily="50" charset="-128"/>
              </a:defRPr>
            </a:lvl1pPr>
          </a:lstStyle>
          <a:p>
            <a:r>
              <a:rPr lang="ja-JP" altLang="en-US" dirty="0"/>
              <a:t>中間報告</a:t>
            </a:r>
            <a:endParaRPr lang="en-US" altLang="ja-JP" dirty="0"/>
          </a:p>
        </p:txBody>
      </p:sp>
      <p:sp>
        <p:nvSpPr>
          <p:cNvPr id="39" name="タイトル 3">
            <a:extLst>
              <a:ext uri="{FF2B5EF4-FFF2-40B4-BE49-F238E27FC236}">
                <a16:creationId xmlns:a16="http://schemas.microsoft.com/office/drawing/2014/main" id="{5AC836FC-CCF5-4E9D-BF76-CCD121CADF5D}"/>
              </a:ext>
            </a:extLst>
          </p:cNvPr>
          <p:cNvSpPr>
            <a:spLocks noGrp="1"/>
          </p:cNvSpPr>
          <p:nvPr>
            <p:ph type="title"/>
          </p:nvPr>
        </p:nvSpPr>
        <p:spPr>
          <a:xfrm>
            <a:off x="417000" y="180000"/>
            <a:ext cx="9072000" cy="615600"/>
          </a:xfrm>
        </p:spPr>
        <p:txBody>
          <a:bodyPr/>
          <a:lstStyle/>
          <a:p>
            <a:r>
              <a:rPr kumimoji="1" lang="ja-JP" altLang="en-US" dirty="0"/>
              <a:t>１０．スケジュール</a:t>
            </a:r>
          </a:p>
        </p:txBody>
      </p:sp>
      <p:sp>
        <p:nvSpPr>
          <p:cNvPr id="40" name="テキスト プレースホルダー 3">
            <a:extLst>
              <a:ext uri="{FF2B5EF4-FFF2-40B4-BE49-F238E27FC236}">
                <a16:creationId xmlns:a16="http://schemas.microsoft.com/office/drawing/2014/main" id="{20680FEC-A0F5-4D12-BFDF-9050EB7EB1AA}"/>
              </a:ext>
            </a:extLst>
          </p:cNvPr>
          <p:cNvSpPr txBox="1">
            <a:spLocks/>
          </p:cNvSpPr>
          <p:nvPr/>
        </p:nvSpPr>
        <p:spPr>
          <a:xfrm>
            <a:off x="417000" y="1016000"/>
            <a:ext cx="4356000" cy="432000"/>
          </a:xfrm>
          <a:prstGeom prst="rect">
            <a:avLst/>
          </a:prstGeom>
        </p:spPr>
        <p:txBody>
          <a:bodyPr vert="horz" wrap="none" lIns="72000" tIns="0" rIns="0" bIns="0" rtlCol="0" anchor="ctr">
            <a:noAutofit/>
          </a:bodyPr>
          <a:lstStyle>
            <a:lvl1pPr marL="0" marR="0" indent="0" defTabSz="990564" eaLnBrk="1" fontAlgn="auto" latinLnBrk="0" hangingPunct="1">
              <a:lnSpc>
                <a:spcPct val="100000"/>
              </a:lnSpc>
              <a:spcBef>
                <a:spcPts val="0"/>
              </a:spcBef>
              <a:spcAft>
                <a:spcPts val="0"/>
              </a:spcAft>
              <a:buClrTx/>
              <a:buSzPct val="100000"/>
              <a:buFont typeface="Arial" panose="020B0604020202020204" pitchFamily="34" charset="0"/>
              <a:buNone/>
              <a:tabLst/>
              <a:defRPr kumimoji="1" sz="1400" b="1" i="1">
                <a:solidFill>
                  <a:schemeClr val="accent1"/>
                </a:solidFill>
                <a:latin typeface="+mn-lt"/>
                <a:cs typeface="+mn-cs"/>
              </a:defRPr>
            </a:lvl1pPr>
            <a:lvl2pPr marL="172800" marR="0" indent="-172800" defTabSz="990564" eaLnBrk="1" fontAlgn="auto" latinLnBrk="0" hangingPunct="1">
              <a:lnSpc>
                <a:spcPct val="106000"/>
              </a:lnSpc>
              <a:spcBef>
                <a:spcPts val="1056"/>
              </a:spcBef>
              <a:spcAft>
                <a:spcPts val="0"/>
              </a:spcAft>
              <a:buClrTx/>
              <a:buSzPct val="100000"/>
              <a:buFont typeface="Wingdings" panose="05000000000000000000" pitchFamily="2" charset="2"/>
              <a:buChar char="n"/>
              <a:tabLst/>
              <a:defRPr kumimoji="1" lang="en-US" sz="1200" b="0" dirty="0" smtClean="0">
                <a:latin typeface="+mn-lt"/>
                <a:cs typeface="+mn-cs"/>
              </a:defRPr>
            </a:lvl2pPr>
            <a:lvl3pPr marL="345600" marR="0" indent="-172800" defTabSz="990564" eaLnBrk="1" fontAlgn="auto" latinLnBrk="0" hangingPunct="1">
              <a:lnSpc>
                <a:spcPct val="106000"/>
              </a:lnSpc>
              <a:spcBef>
                <a:spcPts val="480"/>
              </a:spcBef>
              <a:spcAft>
                <a:spcPts val="0"/>
              </a:spcAft>
              <a:buClrTx/>
              <a:buSzPct val="100000"/>
              <a:buFont typeface="Wingdings" panose="05000000000000000000" pitchFamily="2" charset="2"/>
              <a:buChar char="Ø"/>
              <a:tabLst/>
              <a:defRPr kumimoji="1" lang="en-US" sz="1200" b="0" dirty="0" smtClean="0">
                <a:latin typeface="+mn-lt"/>
                <a:cs typeface="+mn-cs"/>
              </a:defRPr>
            </a:lvl3pPr>
            <a:lvl4pPr marL="518400" marR="0" indent="-172800" defTabSz="990564" eaLnBrk="1" fontAlgn="auto" latinLnBrk="0" hangingPunct="1">
              <a:lnSpc>
                <a:spcPct val="106000"/>
              </a:lnSpc>
              <a:spcBef>
                <a:spcPts val="240"/>
              </a:spcBef>
              <a:spcAft>
                <a:spcPts val="0"/>
              </a:spcAft>
              <a:buClrTx/>
              <a:buSzPct val="100000"/>
              <a:buFont typeface="Arial" panose="020B0604020202020204" pitchFamily="34" charset="0"/>
              <a:buChar char="•"/>
              <a:tabLst/>
              <a:defRPr kumimoji="1" lang="en-US" sz="1200" b="0" baseline="0" dirty="0" smtClean="0">
                <a:latin typeface="+mn-lt"/>
                <a:cs typeface="+mn-cs"/>
              </a:defRPr>
            </a:lvl4pPr>
            <a:lvl5pPr marL="577179" indent="-191093" defTabSz="865024" eaLnBrk="1" latinLnBrk="0" hangingPunct="1">
              <a:spcBef>
                <a:spcPts val="0"/>
              </a:spcBef>
              <a:spcAft>
                <a:spcPts val="1083"/>
              </a:spcAft>
              <a:buClrTx/>
              <a:buSzPct val="100000"/>
              <a:buFont typeface="Verdana" panose="020B0604030504040204" pitchFamily="34" charset="0"/>
              <a:buChar char="−"/>
              <a:tabLst/>
              <a:defRPr kumimoji="1" lang="en-US" sz="1192" baseline="0" dirty="0" smtClean="0">
                <a:latin typeface="+mn-lt"/>
                <a:cs typeface="+mn-cs"/>
              </a:defRPr>
            </a:lvl5pPr>
            <a:lvl6pPr marL="577179" indent="-191093" defTabSz="990564">
              <a:spcBef>
                <a:spcPts val="0"/>
              </a:spcBef>
              <a:spcAft>
                <a:spcPts val="1083"/>
              </a:spcAft>
              <a:buFont typeface="Verdana" panose="020B0604030504040204" pitchFamily="34" charset="0"/>
              <a:buChar char="−"/>
              <a:defRPr kumimoji="1" sz="1300" baseline="0">
                <a:latin typeface="+mn-lt"/>
                <a:cs typeface="+mn-cs"/>
              </a:defRPr>
            </a:lvl6pPr>
            <a:lvl7pPr marL="577179" indent="-191093" defTabSz="990564">
              <a:spcBef>
                <a:spcPts val="0"/>
              </a:spcBef>
              <a:spcAft>
                <a:spcPts val="1083"/>
              </a:spcAft>
              <a:buFont typeface="Verdana" panose="020B0604030504040204" pitchFamily="34" charset="0"/>
              <a:buChar char="−"/>
              <a:defRPr kumimoji="1" sz="1300">
                <a:latin typeface="+mn-lt"/>
                <a:cs typeface="+mn-cs"/>
              </a:defRPr>
            </a:lvl7pPr>
            <a:lvl8pPr marL="577179" indent="-191093" defTabSz="990564">
              <a:spcBef>
                <a:spcPts val="0"/>
              </a:spcBef>
              <a:spcAft>
                <a:spcPts val="1083"/>
              </a:spcAft>
              <a:buFont typeface="Verdana" panose="020B0604030504040204" pitchFamily="34" charset="0"/>
              <a:buChar char="−"/>
              <a:defRPr kumimoji="1" sz="1300" baseline="0">
                <a:latin typeface="+mn-lt"/>
                <a:cs typeface="+mn-cs"/>
              </a:defRPr>
            </a:lvl8pPr>
            <a:lvl9pPr marL="577179" indent="-191093" defTabSz="990564">
              <a:spcBef>
                <a:spcPts val="0"/>
              </a:spcBef>
              <a:spcAft>
                <a:spcPts val="1083"/>
              </a:spcAft>
              <a:buFont typeface="Verdana" panose="020B0604030504040204" pitchFamily="34" charset="0"/>
              <a:buChar char="−"/>
              <a:defRPr kumimoji="1" sz="1300" baseline="0">
                <a:latin typeface="+mn-lt"/>
                <a:cs typeface="+mn-cs"/>
              </a:defRPr>
            </a:lvl9pPr>
          </a:lstStyle>
          <a:p>
            <a:r>
              <a:rPr lang="ja-JP" altLang="en-US" i="0" dirty="0">
                <a:solidFill>
                  <a:srgbClr val="046A38"/>
                </a:solidFill>
              </a:rPr>
              <a:t>スケジュール・タスク</a:t>
            </a:r>
          </a:p>
        </p:txBody>
      </p:sp>
      <p:sp>
        <p:nvSpPr>
          <p:cNvPr id="21" name="四角形: 角を丸くする 20">
            <a:extLst>
              <a:ext uri="{FF2B5EF4-FFF2-40B4-BE49-F238E27FC236}">
                <a16:creationId xmlns:a16="http://schemas.microsoft.com/office/drawing/2014/main" id="{36EDB94C-626C-4734-883D-AF8AE31FC3B2}"/>
              </a:ext>
            </a:extLst>
          </p:cNvPr>
          <p:cNvSpPr/>
          <p:nvPr/>
        </p:nvSpPr>
        <p:spPr bwMode="gray">
          <a:xfrm>
            <a:off x="2341786" y="3105883"/>
            <a:ext cx="2521214" cy="1067960"/>
          </a:xfrm>
          <a:prstGeom prst="roundRect">
            <a:avLst/>
          </a:prstGeom>
          <a:solidFill>
            <a:schemeClr val="bg1"/>
          </a:solidFill>
          <a:ln w="28575" algn="ctr">
            <a:solidFill>
              <a:srgbClr val="BBBCBC"/>
            </a:solidFill>
            <a:prstDash val="dash"/>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600"/>
              </a:spcBef>
              <a:spcAft>
                <a:spcPts val="0"/>
              </a:spcAft>
              <a:buClrTx/>
              <a:buSzPct val="100000"/>
              <a:tabLst/>
            </a:pPr>
            <a:r>
              <a:rPr kumimoji="1" lang="ja-JP" altLang="en-US" sz="1400" i="0" dirty="0">
                <a:solidFill>
                  <a:srgbClr val="97999B"/>
                </a:solidFill>
                <a:latin typeface="+mn-lt"/>
                <a:cs typeface="+mn-cs"/>
              </a:rPr>
              <a:t>タスクの前後関係が分かるように記載してください</a:t>
            </a:r>
          </a:p>
        </p:txBody>
      </p:sp>
    </p:spTree>
    <p:extLst>
      <p:ext uri="{BB962C8B-B14F-4D97-AF65-F5344CB8AC3E}">
        <p14:creationId xmlns:p14="http://schemas.microsoft.com/office/powerpoint/2010/main" val="38894562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B47773AE-6CA3-4948-A9DE-5A32EE42CBA2}"/>
              </a:ext>
            </a:extLst>
          </p:cNvPr>
          <p:cNvSpPr>
            <a:spLocks noGrp="1"/>
          </p:cNvSpPr>
          <p:nvPr>
            <p:ph type="sldNum" sz="quarter" idx="11"/>
          </p:nvPr>
        </p:nvSpPr>
        <p:spPr/>
        <p:txBody>
          <a:bodyPr/>
          <a:lstStyle/>
          <a:p>
            <a:fld id="{AA5FCFE5-FE56-4EF1-80A8-07776887C2A1}" type="slidenum">
              <a:rPr lang="ja-JP" altLang="en-US" smtClean="0"/>
              <a:pPr/>
              <a:t>13</a:t>
            </a:fld>
            <a:endParaRPr lang="ja-JP" altLang="en-US" dirty="0"/>
          </a:p>
        </p:txBody>
      </p:sp>
      <p:sp>
        <p:nvSpPr>
          <p:cNvPr id="4" name="タイトル 3">
            <a:extLst>
              <a:ext uri="{FF2B5EF4-FFF2-40B4-BE49-F238E27FC236}">
                <a16:creationId xmlns:a16="http://schemas.microsoft.com/office/drawing/2014/main" id="{E48598CD-63CF-494C-94CA-012897732592}"/>
              </a:ext>
            </a:extLst>
          </p:cNvPr>
          <p:cNvSpPr>
            <a:spLocks noGrp="1"/>
          </p:cNvSpPr>
          <p:nvPr>
            <p:ph type="title"/>
          </p:nvPr>
        </p:nvSpPr>
        <p:spPr/>
        <p:txBody>
          <a:bodyPr/>
          <a:lstStyle/>
          <a:p>
            <a:r>
              <a:rPr lang="ja-JP" altLang="en-US" dirty="0"/>
              <a:t>１１．導入実績</a:t>
            </a:r>
            <a:endParaRPr kumimoji="1" lang="ja-JP" altLang="en-US" dirty="0"/>
          </a:p>
        </p:txBody>
      </p:sp>
      <p:sp>
        <p:nvSpPr>
          <p:cNvPr id="8" name="テキスト プレースホルダー 3">
            <a:extLst>
              <a:ext uri="{FF2B5EF4-FFF2-40B4-BE49-F238E27FC236}">
                <a16:creationId xmlns:a16="http://schemas.microsoft.com/office/drawing/2014/main" id="{39722FD9-4613-4EAE-BA3F-2B441E93BE06}"/>
              </a:ext>
            </a:extLst>
          </p:cNvPr>
          <p:cNvSpPr txBox="1">
            <a:spLocks/>
          </p:cNvSpPr>
          <p:nvPr/>
        </p:nvSpPr>
        <p:spPr>
          <a:xfrm>
            <a:off x="417000" y="1016000"/>
            <a:ext cx="4356000" cy="432000"/>
          </a:xfrm>
          <a:prstGeom prst="rect">
            <a:avLst/>
          </a:prstGeom>
        </p:spPr>
        <p:txBody>
          <a:bodyPr vert="horz" wrap="none" lIns="72000" tIns="0" rIns="0" bIns="0" rtlCol="0" anchor="ctr">
            <a:noAutofit/>
          </a:bodyPr>
          <a:lstStyle>
            <a:lvl1pPr marL="0" marR="0" indent="0" defTabSz="990564" eaLnBrk="1" fontAlgn="auto" latinLnBrk="0" hangingPunct="1">
              <a:lnSpc>
                <a:spcPct val="100000"/>
              </a:lnSpc>
              <a:spcBef>
                <a:spcPts val="0"/>
              </a:spcBef>
              <a:spcAft>
                <a:spcPts val="0"/>
              </a:spcAft>
              <a:buClrTx/>
              <a:buSzPct val="100000"/>
              <a:buFont typeface="Arial" panose="020B0604020202020204" pitchFamily="34" charset="0"/>
              <a:buNone/>
              <a:tabLst/>
              <a:defRPr kumimoji="1" sz="1400" b="1" i="1">
                <a:solidFill>
                  <a:schemeClr val="accent1"/>
                </a:solidFill>
                <a:latin typeface="+mn-lt"/>
                <a:cs typeface="+mn-cs"/>
              </a:defRPr>
            </a:lvl1pPr>
            <a:lvl2pPr marL="172800" marR="0" indent="-172800" defTabSz="990564" eaLnBrk="1" fontAlgn="auto" latinLnBrk="0" hangingPunct="1">
              <a:lnSpc>
                <a:spcPct val="106000"/>
              </a:lnSpc>
              <a:spcBef>
                <a:spcPts val="1056"/>
              </a:spcBef>
              <a:spcAft>
                <a:spcPts val="0"/>
              </a:spcAft>
              <a:buClrTx/>
              <a:buSzPct val="100000"/>
              <a:buFont typeface="Wingdings" panose="05000000000000000000" pitchFamily="2" charset="2"/>
              <a:buChar char="n"/>
              <a:tabLst/>
              <a:defRPr kumimoji="1" lang="en-US" sz="1200" b="0" dirty="0" smtClean="0">
                <a:latin typeface="+mn-lt"/>
                <a:cs typeface="+mn-cs"/>
              </a:defRPr>
            </a:lvl2pPr>
            <a:lvl3pPr marL="345600" marR="0" indent="-172800" defTabSz="990564" eaLnBrk="1" fontAlgn="auto" latinLnBrk="0" hangingPunct="1">
              <a:lnSpc>
                <a:spcPct val="106000"/>
              </a:lnSpc>
              <a:spcBef>
                <a:spcPts val="480"/>
              </a:spcBef>
              <a:spcAft>
                <a:spcPts val="0"/>
              </a:spcAft>
              <a:buClrTx/>
              <a:buSzPct val="100000"/>
              <a:buFont typeface="Wingdings" panose="05000000000000000000" pitchFamily="2" charset="2"/>
              <a:buChar char="Ø"/>
              <a:tabLst/>
              <a:defRPr kumimoji="1" lang="en-US" sz="1200" b="0" dirty="0" smtClean="0">
                <a:latin typeface="+mn-lt"/>
                <a:cs typeface="+mn-cs"/>
              </a:defRPr>
            </a:lvl3pPr>
            <a:lvl4pPr marL="518400" marR="0" indent="-172800" defTabSz="990564" eaLnBrk="1" fontAlgn="auto" latinLnBrk="0" hangingPunct="1">
              <a:lnSpc>
                <a:spcPct val="106000"/>
              </a:lnSpc>
              <a:spcBef>
                <a:spcPts val="240"/>
              </a:spcBef>
              <a:spcAft>
                <a:spcPts val="0"/>
              </a:spcAft>
              <a:buClrTx/>
              <a:buSzPct val="100000"/>
              <a:buFont typeface="Arial" panose="020B0604020202020204" pitchFamily="34" charset="0"/>
              <a:buChar char="•"/>
              <a:tabLst/>
              <a:defRPr kumimoji="1" lang="en-US" sz="1200" b="0" baseline="0" dirty="0" smtClean="0">
                <a:latin typeface="+mn-lt"/>
                <a:cs typeface="+mn-cs"/>
              </a:defRPr>
            </a:lvl4pPr>
            <a:lvl5pPr marL="577179" indent="-191093" defTabSz="865024" eaLnBrk="1" latinLnBrk="0" hangingPunct="1">
              <a:spcBef>
                <a:spcPts val="0"/>
              </a:spcBef>
              <a:spcAft>
                <a:spcPts val="1083"/>
              </a:spcAft>
              <a:buClrTx/>
              <a:buSzPct val="100000"/>
              <a:buFont typeface="Verdana" panose="020B0604030504040204" pitchFamily="34" charset="0"/>
              <a:buChar char="−"/>
              <a:tabLst/>
              <a:defRPr kumimoji="1" lang="en-US" sz="1192" baseline="0" dirty="0" smtClean="0">
                <a:latin typeface="+mn-lt"/>
                <a:cs typeface="+mn-cs"/>
              </a:defRPr>
            </a:lvl5pPr>
            <a:lvl6pPr marL="577179" indent="-191093" defTabSz="990564">
              <a:spcBef>
                <a:spcPts val="0"/>
              </a:spcBef>
              <a:spcAft>
                <a:spcPts val="1083"/>
              </a:spcAft>
              <a:buFont typeface="Verdana" panose="020B0604030504040204" pitchFamily="34" charset="0"/>
              <a:buChar char="−"/>
              <a:defRPr kumimoji="1" sz="1300" baseline="0">
                <a:latin typeface="+mn-lt"/>
                <a:cs typeface="+mn-cs"/>
              </a:defRPr>
            </a:lvl6pPr>
            <a:lvl7pPr marL="577179" indent="-191093" defTabSz="990564">
              <a:spcBef>
                <a:spcPts val="0"/>
              </a:spcBef>
              <a:spcAft>
                <a:spcPts val="1083"/>
              </a:spcAft>
              <a:buFont typeface="Verdana" panose="020B0604030504040204" pitchFamily="34" charset="0"/>
              <a:buChar char="−"/>
              <a:defRPr kumimoji="1" sz="1300">
                <a:latin typeface="+mn-lt"/>
                <a:cs typeface="+mn-cs"/>
              </a:defRPr>
            </a:lvl7pPr>
            <a:lvl8pPr marL="577179" indent="-191093" defTabSz="990564">
              <a:spcBef>
                <a:spcPts val="0"/>
              </a:spcBef>
              <a:spcAft>
                <a:spcPts val="1083"/>
              </a:spcAft>
              <a:buFont typeface="Verdana" panose="020B0604030504040204" pitchFamily="34" charset="0"/>
              <a:buChar char="−"/>
              <a:defRPr kumimoji="1" sz="1300" baseline="0">
                <a:latin typeface="+mn-lt"/>
                <a:cs typeface="+mn-cs"/>
              </a:defRPr>
            </a:lvl8pPr>
            <a:lvl9pPr marL="577179" indent="-191093" defTabSz="990564">
              <a:spcBef>
                <a:spcPts val="0"/>
              </a:spcBef>
              <a:spcAft>
                <a:spcPts val="1083"/>
              </a:spcAft>
              <a:buFont typeface="Verdana" panose="020B0604030504040204" pitchFamily="34" charset="0"/>
              <a:buChar char="−"/>
              <a:defRPr kumimoji="1" sz="1300" baseline="0">
                <a:latin typeface="+mn-lt"/>
                <a:cs typeface="+mn-cs"/>
              </a:defRPr>
            </a:lvl9pPr>
          </a:lstStyle>
          <a:p>
            <a:r>
              <a:rPr lang="ja-JP" altLang="en-US" i="0" dirty="0">
                <a:solidFill>
                  <a:srgbClr val="046A38"/>
                </a:solidFill>
              </a:rPr>
              <a:t>申請するコンセプト検証と類似の実証実験の実績や企業等への導入実績があれば記載してください。</a:t>
            </a:r>
          </a:p>
        </p:txBody>
      </p:sp>
    </p:spTree>
    <p:extLst>
      <p:ext uri="{BB962C8B-B14F-4D97-AF65-F5344CB8AC3E}">
        <p14:creationId xmlns:p14="http://schemas.microsoft.com/office/powerpoint/2010/main" val="7654135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B47773AE-6CA3-4948-A9DE-5A32EE42CBA2}"/>
              </a:ext>
            </a:extLst>
          </p:cNvPr>
          <p:cNvSpPr>
            <a:spLocks noGrp="1"/>
          </p:cNvSpPr>
          <p:nvPr>
            <p:ph type="sldNum" sz="quarter" idx="11"/>
          </p:nvPr>
        </p:nvSpPr>
        <p:spPr/>
        <p:txBody>
          <a:bodyPr/>
          <a:lstStyle/>
          <a:p>
            <a:fld id="{AA5FCFE5-FE56-4EF1-80A8-07776887C2A1}" type="slidenum">
              <a:rPr lang="ja-JP" altLang="en-US" smtClean="0"/>
              <a:pPr/>
              <a:t>14</a:t>
            </a:fld>
            <a:endParaRPr lang="ja-JP" altLang="en-US" dirty="0"/>
          </a:p>
        </p:txBody>
      </p:sp>
      <p:sp>
        <p:nvSpPr>
          <p:cNvPr id="4" name="タイトル 3">
            <a:extLst>
              <a:ext uri="{FF2B5EF4-FFF2-40B4-BE49-F238E27FC236}">
                <a16:creationId xmlns:a16="http://schemas.microsoft.com/office/drawing/2014/main" id="{E48598CD-63CF-494C-94CA-012897732592}"/>
              </a:ext>
            </a:extLst>
          </p:cNvPr>
          <p:cNvSpPr>
            <a:spLocks noGrp="1"/>
          </p:cNvSpPr>
          <p:nvPr>
            <p:ph type="title"/>
          </p:nvPr>
        </p:nvSpPr>
        <p:spPr/>
        <p:txBody>
          <a:bodyPr/>
          <a:lstStyle/>
          <a:p>
            <a:r>
              <a:rPr kumimoji="1" lang="ja-JP" altLang="en-US" dirty="0"/>
              <a:t>参考資料</a:t>
            </a:r>
          </a:p>
        </p:txBody>
      </p:sp>
      <p:sp>
        <p:nvSpPr>
          <p:cNvPr id="8" name="テキスト プレースホルダー 3">
            <a:extLst>
              <a:ext uri="{FF2B5EF4-FFF2-40B4-BE49-F238E27FC236}">
                <a16:creationId xmlns:a16="http://schemas.microsoft.com/office/drawing/2014/main" id="{39722FD9-4613-4EAE-BA3F-2B441E93BE06}"/>
              </a:ext>
            </a:extLst>
          </p:cNvPr>
          <p:cNvSpPr txBox="1">
            <a:spLocks/>
          </p:cNvSpPr>
          <p:nvPr/>
        </p:nvSpPr>
        <p:spPr>
          <a:xfrm>
            <a:off x="417000" y="1016000"/>
            <a:ext cx="4356000" cy="432000"/>
          </a:xfrm>
          <a:prstGeom prst="rect">
            <a:avLst/>
          </a:prstGeom>
        </p:spPr>
        <p:txBody>
          <a:bodyPr vert="horz" wrap="none" lIns="72000" tIns="0" rIns="0" bIns="0" rtlCol="0" anchor="ctr">
            <a:noAutofit/>
          </a:bodyPr>
          <a:lstStyle>
            <a:lvl1pPr marL="0" marR="0" indent="0" defTabSz="990564" eaLnBrk="1" fontAlgn="auto" latinLnBrk="0" hangingPunct="1">
              <a:lnSpc>
                <a:spcPct val="100000"/>
              </a:lnSpc>
              <a:spcBef>
                <a:spcPts val="0"/>
              </a:spcBef>
              <a:spcAft>
                <a:spcPts val="0"/>
              </a:spcAft>
              <a:buClrTx/>
              <a:buSzPct val="100000"/>
              <a:buFont typeface="Arial" panose="020B0604020202020204" pitchFamily="34" charset="0"/>
              <a:buNone/>
              <a:tabLst/>
              <a:defRPr kumimoji="1" sz="1400" b="1" i="1">
                <a:solidFill>
                  <a:schemeClr val="accent1"/>
                </a:solidFill>
                <a:latin typeface="+mn-lt"/>
                <a:cs typeface="+mn-cs"/>
              </a:defRPr>
            </a:lvl1pPr>
            <a:lvl2pPr marL="172800" marR="0" indent="-172800" defTabSz="990564" eaLnBrk="1" fontAlgn="auto" latinLnBrk="0" hangingPunct="1">
              <a:lnSpc>
                <a:spcPct val="106000"/>
              </a:lnSpc>
              <a:spcBef>
                <a:spcPts val="1056"/>
              </a:spcBef>
              <a:spcAft>
                <a:spcPts val="0"/>
              </a:spcAft>
              <a:buClrTx/>
              <a:buSzPct val="100000"/>
              <a:buFont typeface="Wingdings" panose="05000000000000000000" pitchFamily="2" charset="2"/>
              <a:buChar char="n"/>
              <a:tabLst/>
              <a:defRPr kumimoji="1" lang="en-US" sz="1200" b="0" dirty="0" smtClean="0">
                <a:latin typeface="+mn-lt"/>
                <a:cs typeface="+mn-cs"/>
              </a:defRPr>
            </a:lvl2pPr>
            <a:lvl3pPr marL="345600" marR="0" indent="-172800" defTabSz="990564" eaLnBrk="1" fontAlgn="auto" latinLnBrk="0" hangingPunct="1">
              <a:lnSpc>
                <a:spcPct val="106000"/>
              </a:lnSpc>
              <a:spcBef>
                <a:spcPts val="480"/>
              </a:spcBef>
              <a:spcAft>
                <a:spcPts val="0"/>
              </a:spcAft>
              <a:buClrTx/>
              <a:buSzPct val="100000"/>
              <a:buFont typeface="Wingdings" panose="05000000000000000000" pitchFamily="2" charset="2"/>
              <a:buChar char="Ø"/>
              <a:tabLst/>
              <a:defRPr kumimoji="1" lang="en-US" sz="1200" b="0" dirty="0" smtClean="0">
                <a:latin typeface="+mn-lt"/>
                <a:cs typeface="+mn-cs"/>
              </a:defRPr>
            </a:lvl3pPr>
            <a:lvl4pPr marL="518400" marR="0" indent="-172800" defTabSz="990564" eaLnBrk="1" fontAlgn="auto" latinLnBrk="0" hangingPunct="1">
              <a:lnSpc>
                <a:spcPct val="106000"/>
              </a:lnSpc>
              <a:spcBef>
                <a:spcPts val="240"/>
              </a:spcBef>
              <a:spcAft>
                <a:spcPts val="0"/>
              </a:spcAft>
              <a:buClrTx/>
              <a:buSzPct val="100000"/>
              <a:buFont typeface="Arial" panose="020B0604020202020204" pitchFamily="34" charset="0"/>
              <a:buChar char="•"/>
              <a:tabLst/>
              <a:defRPr kumimoji="1" lang="en-US" sz="1200" b="0" baseline="0" dirty="0" smtClean="0">
                <a:latin typeface="+mn-lt"/>
                <a:cs typeface="+mn-cs"/>
              </a:defRPr>
            </a:lvl4pPr>
            <a:lvl5pPr marL="577179" indent="-191093" defTabSz="865024" eaLnBrk="1" latinLnBrk="0" hangingPunct="1">
              <a:spcBef>
                <a:spcPts val="0"/>
              </a:spcBef>
              <a:spcAft>
                <a:spcPts val="1083"/>
              </a:spcAft>
              <a:buClrTx/>
              <a:buSzPct val="100000"/>
              <a:buFont typeface="Verdana" panose="020B0604030504040204" pitchFamily="34" charset="0"/>
              <a:buChar char="−"/>
              <a:tabLst/>
              <a:defRPr kumimoji="1" lang="en-US" sz="1192" baseline="0" dirty="0" smtClean="0">
                <a:latin typeface="+mn-lt"/>
                <a:cs typeface="+mn-cs"/>
              </a:defRPr>
            </a:lvl5pPr>
            <a:lvl6pPr marL="577179" indent="-191093" defTabSz="990564">
              <a:spcBef>
                <a:spcPts val="0"/>
              </a:spcBef>
              <a:spcAft>
                <a:spcPts val="1083"/>
              </a:spcAft>
              <a:buFont typeface="Verdana" panose="020B0604030504040204" pitchFamily="34" charset="0"/>
              <a:buChar char="−"/>
              <a:defRPr kumimoji="1" sz="1300" baseline="0">
                <a:latin typeface="+mn-lt"/>
                <a:cs typeface="+mn-cs"/>
              </a:defRPr>
            </a:lvl6pPr>
            <a:lvl7pPr marL="577179" indent="-191093" defTabSz="990564">
              <a:spcBef>
                <a:spcPts val="0"/>
              </a:spcBef>
              <a:spcAft>
                <a:spcPts val="1083"/>
              </a:spcAft>
              <a:buFont typeface="Verdana" panose="020B0604030504040204" pitchFamily="34" charset="0"/>
              <a:buChar char="−"/>
              <a:defRPr kumimoji="1" sz="1300">
                <a:latin typeface="+mn-lt"/>
                <a:cs typeface="+mn-cs"/>
              </a:defRPr>
            </a:lvl7pPr>
            <a:lvl8pPr marL="577179" indent="-191093" defTabSz="990564">
              <a:spcBef>
                <a:spcPts val="0"/>
              </a:spcBef>
              <a:spcAft>
                <a:spcPts val="1083"/>
              </a:spcAft>
              <a:buFont typeface="Verdana" panose="020B0604030504040204" pitchFamily="34" charset="0"/>
              <a:buChar char="−"/>
              <a:defRPr kumimoji="1" sz="1300" baseline="0">
                <a:latin typeface="+mn-lt"/>
                <a:cs typeface="+mn-cs"/>
              </a:defRPr>
            </a:lvl8pPr>
            <a:lvl9pPr marL="577179" indent="-191093" defTabSz="990564">
              <a:spcBef>
                <a:spcPts val="0"/>
              </a:spcBef>
              <a:spcAft>
                <a:spcPts val="1083"/>
              </a:spcAft>
              <a:buFont typeface="Verdana" panose="020B0604030504040204" pitchFamily="34" charset="0"/>
              <a:buChar char="−"/>
              <a:defRPr kumimoji="1" sz="1300" baseline="0">
                <a:latin typeface="+mn-lt"/>
                <a:cs typeface="+mn-cs"/>
              </a:defRPr>
            </a:lvl9pPr>
          </a:lstStyle>
          <a:p>
            <a:r>
              <a:rPr lang="ja-JP" altLang="en-US" i="0" dirty="0">
                <a:solidFill>
                  <a:srgbClr val="046A38"/>
                </a:solidFill>
              </a:rPr>
              <a:t>根拠となるデータや用いる技術の概念図等を自由様式で記載</a:t>
            </a:r>
          </a:p>
        </p:txBody>
      </p:sp>
      <p:sp>
        <p:nvSpPr>
          <p:cNvPr id="6" name="四角形: 角を丸くする 5">
            <a:extLst>
              <a:ext uri="{FF2B5EF4-FFF2-40B4-BE49-F238E27FC236}">
                <a16:creationId xmlns:a16="http://schemas.microsoft.com/office/drawing/2014/main" id="{BBDD1027-E21F-496B-AE26-60F7BDCE1CB7}"/>
              </a:ext>
            </a:extLst>
          </p:cNvPr>
          <p:cNvSpPr/>
          <p:nvPr/>
        </p:nvSpPr>
        <p:spPr bwMode="gray">
          <a:xfrm>
            <a:off x="1167230" y="2080935"/>
            <a:ext cx="7211540" cy="697577"/>
          </a:xfrm>
          <a:prstGeom prst="roundRect">
            <a:avLst/>
          </a:prstGeom>
          <a:solidFill>
            <a:schemeClr val="bg1"/>
          </a:solidFill>
          <a:ln w="28575" algn="ctr">
            <a:solidFill>
              <a:srgbClr val="BBBCBC"/>
            </a:solidFill>
            <a:prstDash val="dash"/>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R="0" algn="ctr" defTabSz="990564" rtl="0" eaLnBrk="1" fontAlgn="auto" latinLnBrk="0" hangingPunct="1">
              <a:lnSpc>
                <a:spcPct val="100000"/>
              </a:lnSpc>
              <a:spcBef>
                <a:spcPts val="600"/>
              </a:spcBef>
              <a:spcAft>
                <a:spcPts val="0"/>
              </a:spcAft>
              <a:buClrTx/>
              <a:buSzPct val="100000"/>
              <a:tabLst/>
            </a:pPr>
            <a:r>
              <a:rPr kumimoji="1" lang="ja-JP" altLang="en-US" sz="1400" i="0" dirty="0">
                <a:solidFill>
                  <a:srgbClr val="97999B"/>
                </a:solidFill>
                <a:latin typeface="+mn-lt"/>
                <a:cs typeface="+mn-cs"/>
              </a:rPr>
              <a:t>参考資料は</a:t>
            </a:r>
            <a:r>
              <a:rPr kumimoji="1" lang="en-US" altLang="ja-JP" sz="1400" dirty="0">
                <a:solidFill>
                  <a:srgbClr val="97999B"/>
                </a:solidFill>
                <a:latin typeface="+mn-lt"/>
                <a:cs typeface="+mn-cs"/>
              </a:rPr>
              <a:t>3</a:t>
            </a:r>
            <a:r>
              <a:rPr kumimoji="1" lang="ja-JP" altLang="en-US" sz="1400" dirty="0">
                <a:solidFill>
                  <a:srgbClr val="97999B"/>
                </a:solidFill>
                <a:latin typeface="+mn-lt"/>
                <a:cs typeface="+mn-cs"/>
              </a:rPr>
              <a:t>枚まで追加いただいて構いません</a:t>
            </a:r>
            <a:endParaRPr kumimoji="1" lang="ja-JP" altLang="en-US" sz="1400" i="0" dirty="0">
              <a:solidFill>
                <a:srgbClr val="97999B"/>
              </a:solidFill>
              <a:latin typeface="+mn-lt"/>
              <a:cs typeface="+mn-cs"/>
            </a:endParaRPr>
          </a:p>
        </p:txBody>
      </p:sp>
    </p:spTree>
    <p:extLst>
      <p:ext uri="{BB962C8B-B14F-4D97-AF65-F5344CB8AC3E}">
        <p14:creationId xmlns:p14="http://schemas.microsoft.com/office/powerpoint/2010/main" val="4229734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a:t>計画書（提案書フォーム） 記載項目</a:t>
            </a:r>
          </a:p>
        </p:txBody>
      </p:sp>
      <p:graphicFrame>
        <p:nvGraphicFramePr>
          <p:cNvPr id="7" name="Group 331"/>
          <p:cNvGraphicFramePr>
            <a:graphicFrameLocks/>
          </p:cNvGraphicFramePr>
          <p:nvPr>
            <p:extLst>
              <p:ext uri="{D42A27DB-BD31-4B8C-83A1-F6EECF244321}">
                <p14:modId xmlns:p14="http://schemas.microsoft.com/office/powerpoint/2010/main" val="3303189863"/>
              </p:ext>
            </p:extLst>
          </p:nvPr>
        </p:nvGraphicFramePr>
        <p:xfrm>
          <a:off x="417000" y="1474151"/>
          <a:ext cx="4356613" cy="2781222"/>
        </p:xfrm>
        <a:graphic>
          <a:graphicData uri="http://schemas.openxmlformats.org/drawingml/2006/table">
            <a:tbl>
              <a:tblPr/>
              <a:tblGrid>
                <a:gridCol w="4005563">
                  <a:extLst>
                    <a:ext uri="{9D8B030D-6E8A-4147-A177-3AD203B41FA5}">
                      <a16:colId xmlns:a16="http://schemas.microsoft.com/office/drawing/2014/main" val="20000"/>
                    </a:ext>
                  </a:extLst>
                </a:gridCol>
                <a:gridCol w="351050">
                  <a:extLst>
                    <a:ext uri="{9D8B030D-6E8A-4147-A177-3AD203B41FA5}">
                      <a16:colId xmlns:a16="http://schemas.microsoft.com/office/drawing/2014/main" val="20001"/>
                    </a:ext>
                  </a:extLst>
                </a:gridCol>
              </a:tblGrid>
              <a:tr h="463537">
                <a:tc>
                  <a:txBody>
                    <a:body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3587750" algn="r"/>
                        </a:tabLst>
                        <a:defRPr/>
                      </a:pPr>
                      <a:r>
                        <a:rPr kumimoji="0" lang="ja-JP" altLang="en-US" sz="1200" b="0" i="0" u="none" strike="noStrike" cap="none" normalizeH="0" baseline="0" dirty="0">
                          <a:ln>
                            <a:noFill/>
                          </a:ln>
                          <a:solidFill>
                            <a:schemeClr val="tx1"/>
                          </a:solidFill>
                          <a:effectLst/>
                          <a:latin typeface="+mn-ea"/>
                          <a:ea typeface="+mn-ea"/>
                          <a:cs typeface="Verdana" pitchFamily="34" charset="0"/>
                        </a:rPr>
                        <a:t>１．代表事業者 概要</a:t>
                      </a:r>
                    </a:p>
                  </a:txBody>
                  <a:tcPr marL="0" marR="0" marT="29250" marB="29250" anchor="ctr" horzOverflow="overflow">
                    <a:lnL cap="flat">
                      <a:noFill/>
                    </a:lnL>
                    <a:lnR cap="flat">
                      <a:noFill/>
                    </a:lnR>
                    <a:lnT w="6350" cap="flat" cmpd="sng" algn="ctr">
                      <a:noFill/>
                      <a:prstDash val="solid"/>
                      <a:round/>
                      <a:headEnd type="none" w="med" len="med"/>
                      <a:tailEnd type="none" w="med" len="med"/>
                    </a:lnT>
                    <a:lnB w="12700" cap="flat" cmpd="sng" algn="ctr">
                      <a:solidFill>
                        <a:srgbClr val="046A38"/>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3587750" algn="r"/>
                        </a:tabLst>
                        <a:defRPr/>
                      </a:pPr>
                      <a:endParaRPr kumimoji="0" lang="en-US" altLang="ja-JP" sz="1200" b="0" i="0" u="none" strike="noStrike" cap="none" normalizeH="0" baseline="0" dirty="0">
                        <a:ln>
                          <a:noFill/>
                        </a:ln>
                        <a:solidFill>
                          <a:schemeClr val="tx1"/>
                        </a:solidFill>
                        <a:effectLst/>
                        <a:latin typeface="+mn-ea"/>
                        <a:ea typeface="+mn-ea"/>
                        <a:cs typeface="Verdana" pitchFamily="34" charset="0"/>
                      </a:endParaRPr>
                    </a:p>
                  </a:txBody>
                  <a:tcPr marL="0" marR="0" marT="29250" marB="29250" anchor="ctr" horzOverflow="overflow">
                    <a:lnL cap="flat">
                      <a:noFill/>
                    </a:lnL>
                    <a:lnR cap="flat">
                      <a:noFill/>
                    </a:lnR>
                    <a:lnT w="6350" cap="flat" cmpd="sng" algn="ctr">
                      <a:noFill/>
                      <a:prstDash val="solid"/>
                      <a:round/>
                      <a:headEnd type="none" w="med" len="med"/>
                      <a:tailEnd type="none" w="med" len="med"/>
                    </a:lnT>
                    <a:lnB w="12700" cap="flat" cmpd="sng" algn="ctr">
                      <a:solidFill>
                        <a:srgbClr val="046A38"/>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44185282"/>
                  </a:ext>
                </a:extLst>
              </a:tr>
              <a:tr h="463537">
                <a:tc>
                  <a:txBody>
                    <a:body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3587750" algn="r"/>
                        </a:tabLst>
                        <a:defRPr/>
                      </a:pPr>
                      <a:r>
                        <a:rPr kumimoji="0" lang="ja-JP" altLang="en-US" sz="1200" b="0" i="0" u="none" strike="noStrike" cap="none" normalizeH="0" baseline="0" dirty="0">
                          <a:ln>
                            <a:noFill/>
                          </a:ln>
                          <a:solidFill>
                            <a:schemeClr val="tx1"/>
                          </a:solidFill>
                          <a:effectLst/>
                          <a:latin typeface="+mn-ea"/>
                          <a:ea typeface="+mn-ea"/>
                          <a:cs typeface="Verdana" pitchFamily="34" charset="0"/>
                        </a:rPr>
                        <a:t>２．コンセプト検証 計画＜サマリー＞</a:t>
                      </a:r>
                    </a:p>
                  </a:txBody>
                  <a:tcPr marL="0" marR="0" marT="29250" marB="29250" anchor="ctr" horzOverflow="overflow">
                    <a:lnL cap="flat">
                      <a:noFill/>
                    </a:lnL>
                    <a:lnR cap="flat">
                      <a:noFill/>
                    </a:lnR>
                    <a:lnT w="12700" cap="flat" cmpd="sng" algn="ctr">
                      <a:solidFill>
                        <a:srgbClr val="046A38"/>
                      </a:solidFill>
                      <a:prstDash val="solid"/>
                      <a:round/>
                      <a:headEnd type="none" w="med" len="med"/>
                      <a:tailEnd type="none" w="med" len="med"/>
                    </a:lnT>
                    <a:lnB w="12700" cap="flat" cmpd="sng" algn="ctr">
                      <a:solidFill>
                        <a:srgbClr val="046A38"/>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3587750" algn="r"/>
                        </a:tabLst>
                        <a:defRPr/>
                      </a:pPr>
                      <a:endParaRPr kumimoji="0" lang="en-US" altLang="ja-JP" sz="1200" b="0" i="0" u="none" strike="noStrike" cap="none" normalizeH="0" baseline="0" dirty="0">
                        <a:ln>
                          <a:noFill/>
                        </a:ln>
                        <a:solidFill>
                          <a:schemeClr val="tx1"/>
                        </a:solidFill>
                        <a:effectLst/>
                        <a:latin typeface="+mn-ea"/>
                        <a:ea typeface="+mn-ea"/>
                        <a:cs typeface="Verdana" pitchFamily="34" charset="0"/>
                      </a:endParaRPr>
                    </a:p>
                  </a:txBody>
                  <a:tcPr marL="0" marR="0" marT="29250" marB="29250" anchor="ctr" horzOverflow="overflow">
                    <a:lnL cap="flat">
                      <a:noFill/>
                    </a:lnL>
                    <a:lnR cap="flat">
                      <a:noFill/>
                    </a:lnR>
                    <a:lnT w="12700" cap="flat" cmpd="sng" algn="ctr">
                      <a:solidFill>
                        <a:srgbClr val="046A38"/>
                      </a:solidFill>
                      <a:prstDash val="solid"/>
                      <a:round/>
                      <a:headEnd type="none" w="med" len="med"/>
                      <a:tailEnd type="none" w="med" len="med"/>
                    </a:lnT>
                    <a:lnB w="12700" cap="flat" cmpd="sng" algn="ctr">
                      <a:solidFill>
                        <a:srgbClr val="046A38"/>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661920193"/>
                  </a:ext>
                </a:extLst>
              </a:tr>
              <a:tr h="463537">
                <a:tc>
                  <a:txBody>
                    <a:body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3587750" algn="r"/>
                        </a:tabLst>
                        <a:defRPr/>
                      </a:pPr>
                      <a:r>
                        <a:rPr kumimoji="0" lang="ja-JP" altLang="en-US" sz="1200" b="0" i="0" u="none" strike="noStrike" cap="none" normalizeH="0" baseline="0" dirty="0">
                          <a:ln>
                            <a:noFill/>
                          </a:ln>
                          <a:solidFill>
                            <a:schemeClr val="tx1"/>
                          </a:solidFill>
                          <a:effectLst/>
                          <a:latin typeface="+mn-ea"/>
                          <a:ea typeface="+mn-ea"/>
                          <a:cs typeface="Verdana" pitchFamily="34" charset="0"/>
                        </a:rPr>
                        <a:t>３．</a:t>
                      </a:r>
                      <a:r>
                        <a:rPr kumimoji="1" lang="ja-JP" altLang="en-US" sz="1200" dirty="0"/>
                        <a:t>背景・目的、取組内容　　　　　　　　</a:t>
                      </a:r>
                      <a:endParaRPr kumimoji="0" lang="ja-JP" altLang="en-US" sz="1200" b="0" i="0" u="none" strike="noStrike" cap="none" normalizeH="0" baseline="0" dirty="0">
                        <a:ln>
                          <a:noFill/>
                        </a:ln>
                        <a:solidFill>
                          <a:schemeClr val="tx1"/>
                        </a:solidFill>
                        <a:effectLst/>
                        <a:latin typeface="+mn-ea"/>
                        <a:ea typeface="+mn-ea"/>
                        <a:cs typeface="Verdana" pitchFamily="34" charset="0"/>
                      </a:endParaRPr>
                    </a:p>
                  </a:txBody>
                  <a:tcPr marL="0" marR="0" marT="29250" marB="29250" anchor="ctr" horzOverflow="overflow">
                    <a:lnL cap="flat">
                      <a:noFill/>
                    </a:lnL>
                    <a:lnR cap="flat">
                      <a:noFill/>
                    </a:lnR>
                    <a:lnT w="12700" cap="flat" cmpd="sng" algn="ctr">
                      <a:solidFill>
                        <a:srgbClr val="046A38"/>
                      </a:solidFill>
                      <a:prstDash val="solid"/>
                      <a:round/>
                      <a:headEnd type="none" w="med" len="med"/>
                      <a:tailEnd type="none" w="med" len="med"/>
                    </a:lnT>
                    <a:lnB w="12700" cap="flat" cmpd="sng" algn="ctr">
                      <a:solidFill>
                        <a:srgbClr val="046A38"/>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3587750" algn="r"/>
                        </a:tabLst>
                        <a:defRPr/>
                      </a:pPr>
                      <a:endParaRPr kumimoji="0" lang="en-US" altLang="ja-JP" sz="1200" b="0" i="0" u="none" strike="noStrike" cap="none" normalizeH="0" baseline="0" dirty="0">
                        <a:ln>
                          <a:noFill/>
                        </a:ln>
                        <a:solidFill>
                          <a:schemeClr val="tx1"/>
                        </a:solidFill>
                        <a:effectLst/>
                        <a:latin typeface="+mn-ea"/>
                        <a:ea typeface="+mn-ea"/>
                        <a:cs typeface="Verdana" pitchFamily="34" charset="0"/>
                      </a:endParaRPr>
                    </a:p>
                  </a:txBody>
                  <a:tcPr marL="0" marR="0" marT="29250" marB="29250" anchor="ctr" horzOverflow="overflow">
                    <a:lnL cap="flat">
                      <a:noFill/>
                    </a:lnL>
                    <a:lnR cap="flat">
                      <a:noFill/>
                    </a:lnR>
                    <a:lnT w="12700" cap="flat" cmpd="sng" algn="ctr">
                      <a:solidFill>
                        <a:srgbClr val="046A38"/>
                      </a:solidFill>
                      <a:prstDash val="solid"/>
                      <a:round/>
                      <a:headEnd type="none" w="med" len="med"/>
                      <a:tailEnd type="none" w="med" len="med"/>
                    </a:lnT>
                    <a:lnB w="12700" cap="flat" cmpd="sng" algn="ctr">
                      <a:solidFill>
                        <a:srgbClr val="046A38"/>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17877073"/>
                  </a:ext>
                </a:extLst>
              </a:tr>
              <a:tr h="463537">
                <a:tc>
                  <a:txBody>
                    <a:body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3587750" algn="r"/>
                        </a:tabLst>
                        <a:defRPr/>
                      </a:pPr>
                      <a:r>
                        <a:rPr kumimoji="0" lang="ja-JP" altLang="en-US" sz="1200" b="0" i="0" u="none" strike="noStrike" cap="none" normalizeH="0" baseline="0" dirty="0">
                          <a:ln>
                            <a:noFill/>
                          </a:ln>
                          <a:solidFill>
                            <a:schemeClr val="tx1"/>
                          </a:solidFill>
                          <a:effectLst/>
                          <a:latin typeface="+mn-ea"/>
                          <a:ea typeface="+mn-ea"/>
                        </a:rPr>
                        <a:t>４．</a:t>
                      </a:r>
                      <a:r>
                        <a:rPr kumimoji="1" lang="ja-JP" altLang="en-US" sz="1200" dirty="0"/>
                        <a:t>ビジネスモデル　　　　　　　　　　　</a:t>
                      </a:r>
                      <a:endParaRPr kumimoji="0" lang="ja-JP" altLang="en-US" sz="1200" b="0" i="0" u="none" strike="noStrike" cap="none" normalizeH="0" baseline="0" dirty="0">
                        <a:ln>
                          <a:noFill/>
                        </a:ln>
                        <a:solidFill>
                          <a:schemeClr val="tx1"/>
                        </a:solidFill>
                        <a:effectLst/>
                        <a:latin typeface="+mn-ea"/>
                        <a:ea typeface="+mn-ea"/>
                        <a:cs typeface="Verdana" pitchFamily="34" charset="0"/>
                      </a:endParaRPr>
                    </a:p>
                  </a:txBody>
                  <a:tcPr marL="0" marR="0" marT="29250" marB="29250" anchor="ctr" horzOverflow="overflow">
                    <a:lnL cap="flat">
                      <a:noFill/>
                    </a:lnL>
                    <a:lnR cap="flat">
                      <a:noFill/>
                    </a:lnR>
                    <a:lnT w="12700" cap="flat" cmpd="sng" algn="ctr">
                      <a:solidFill>
                        <a:srgbClr val="046A38"/>
                      </a:solidFill>
                      <a:prstDash val="solid"/>
                      <a:round/>
                      <a:headEnd type="none" w="med" len="med"/>
                      <a:tailEnd type="none" w="med" len="med"/>
                    </a:lnT>
                    <a:lnB w="12700" cap="flat" cmpd="sng" algn="ctr">
                      <a:solidFill>
                        <a:srgbClr val="046A38"/>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3587750" algn="r"/>
                        </a:tabLst>
                        <a:defRPr/>
                      </a:pPr>
                      <a:endParaRPr kumimoji="0" lang="en-US" altLang="ja-JP" sz="1200" b="0" i="0" u="none" strike="noStrike" cap="none" normalizeH="0" baseline="0" dirty="0">
                        <a:ln>
                          <a:noFill/>
                        </a:ln>
                        <a:solidFill>
                          <a:schemeClr val="tx1"/>
                        </a:solidFill>
                        <a:effectLst/>
                        <a:latin typeface="+mn-ea"/>
                        <a:ea typeface="+mn-ea"/>
                        <a:cs typeface="Verdana" pitchFamily="34" charset="0"/>
                      </a:endParaRPr>
                    </a:p>
                  </a:txBody>
                  <a:tcPr marL="0" marR="0" marT="29250" marB="29250" anchor="ctr" horzOverflow="overflow">
                    <a:lnL cap="flat">
                      <a:noFill/>
                    </a:lnL>
                    <a:lnR cap="flat">
                      <a:noFill/>
                    </a:lnR>
                    <a:lnT w="12700" cap="flat" cmpd="sng" algn="ctr">
                      <a:solidFill>
                        <a:srgbClr val="046A38"/>
                      </a:solidFill>
                      <a:prstDash val="solid"/>
                      <a:round/>
                      <a:headEnd type="none" w="med" len="med"/>
                      <a:tailEnd type="none" w="med" len="med"/>
                    </a:lnT>
                    <a:lnB w="12700" cap="flat" cmpd="sng" algn="ctr">
                      <a:solidFill>
                        <a:srgbClr val="046A38"/>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8846511"/>
                  </a:ext>
                </a:extLst>
              </a:tr>
              <a:tr h="463537">
                <a:tc>
                  <a:txBody>
                    <a:body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3587750" algn="r"/>
                        </a:tabLst>
                        <a:defRPr/>
                      </a:pPr>
                      <a:r>
                        <a:rPr lang="ja-JP" altLang="en-US" sz="1200" dirty="0"/>
                        <a:t>５．</a:t>
                      </a:r>
                      <a:r>
                        <a:rPr kumimoji="0" lang="ja-JP" altLang="en-US" sz="1200" b="0" i="0" u="none" strike="noStrike" cap="none" normalizeH="0" baseline="0" dirty="0">
                          <a:ln>
                            <a:noFill/>
                          </a:ln>
                          <a:solidFill>
                            <a:schemeClr val="tx1"/>
                          </a:solidFill>
                          <a:effectLst/>
                          <a:latin typeface="+mn-ea"/>
                          <a:ea typeface="+mn-ea"/>
                        </a:rPr>
                        <a:t>中長期に</a:t>
                      </a:r>
                      <a:r>
                        <a:rPr kumimoji="0" lang="ja-JP" altLang="en-US" sz="1200" b="0" i="0" u="none" strike="noStrike" cap="none" normalizeH="0" baseline="0" dirty="0">
                          <a:ln>
                            <a:noFill/>
                          </a:ln>
                          <a:solidFill>
                            <a:schemeClr val="tx1"/>
                          </a:solidFill>
                          <a:effectLst/>
                          <a:latin typeface="+mn-ea"/>
                          <a:ea typeface="+mn-ea"/>
                          <a:cs typeface="Verdana" pitchFamily="34" charset="0"/>
                        </a:rPr>
                        <a:t>目指す姿　　　　　　　　</a:t>
                      </a:r>
                    </a:p>
                  </a:txBody>
                  <a:tcPr marL="0" marR="0" marT="29250" marB="29250" anchor="ctr" horzOverflow="overflow">
                    <a:lnL cap="flat">
                      <a:noFill/>
                    </a:lnL>
                    <a:lnR cap="flat">
                      <a:noFill/>
                    </a:lnR>
                    <a:lnT w="12700" cap="flat" cmpd="sng" algn="ctr">
                      <a:solidFill>
                        <a:srgbClr val="046A38"/>
                      </a:solidFill>
                      <a:prstDash val="solid"/>
                      <a:round/>
                      <a:headEnd type="none" w="med" len="med"/>
                      <a:tailEnd type="none" w="med" len="med"/>
                    </a:lnT>
                    <a:lnB w="12700" cap="flat" cmpd="sng" algn="ctr">
                      <a:solidFill>
                        <a:srgbClr val="046A38"/>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3587750" algn="r"/>
                        </a:tabLst>
                        <a:defRPr/>
                      </a:pPr>
                      <a:endParaRPr kumimoji="0" lang="en-US" altLang="ja-JP" sz="1200" b="0" i="0" u="none" strike="noStrike" cap="none" normalizeH="0" baseline="0" dirty="0">
                        <a:ln>
                          <a:noFill/>
                        </a:ln>
                        <a:solidFill>
                          <a:schemeClr val="tx1"/>
                        </a:solidFill>
                        <a:effectLst/>
                        <a:latin typeface="+mn-ea"/>
                        <a:ea typeface="+mn-ea"/>
                        <a:cs typeface="Verdana" pitchFamily="34" charset="0"/>
                      </a:endParaRPr>
                    </a:p>
                  </a:txBody>
                  <a:tcPr marL="0" marR="0" marT="29250" marB="29250" anchor="ctr" horzOverflow="overflow">
                    <a:lnL cap="flat">
                      <a:noFill/>
                    </a:lnL>
                    <a:lnR cap="flat">
                      <a:noFill/>
                    </a:lnR>
                    <a:lnT w="12700" cap="flat" cmpd="sng" algn="ctr">
                      <a:solidFill>
                        <a:srgbClr val="046A38"/>
                      </a:solidFill>
                      <a:prstDash val="solid"/>
                      <a:round/>
                      <a:headEnd type="none" w="med" len="med"/>
                      <a:tailEnd type="none" w="med" len="med"/>
                    </a:lnT>
                    <a:lnB w="12700" cap="flat" cmpd="sng" algn="ctr">
                      <a:solidFill>
                        <a:srgbClr val="046A38"/>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36152672"/>
                  </a:ext>
                </a:extLst>
              </a:tr>
              <a:tr h="463537">
                <a:tc>
                  <a:txBody>
                    <a:body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3587750" algn="r"/>
                        </a:tabLst>
                        <a:defRPr/>
                      </a:pPr>
                      <a:r>
                        <a:rPr kumimoji="0" lang="ja-JP" altLang="en-US" sz="1200" b="0" i="0" u="none" strike="noStrike" cap="none" normalizeH="0" baseline="0" dirty="0">
                          <a:ln>
                            <a:noFill/>
                          </a:ln>
                          <a:solidFill>
                            <a:schemeClr val="tx1"/>
                          </a:solidFill>
                          <a:effectLst/>
                          <a:latin typeface="+mn-ea"/>
                          <a:ea typeface="+mn-ea"/>
                          <a:cs typeface="Verdana" pitchFamily="34" charset="0"/>
                        </a:rPr>
                        <a:t>６．</a:t>
                      </a:r>
                      <a:r>
                        <a:rPr lang="ja-JP" altLang="en-US" sz="1200" dirty="0"/>
                        <a:t>市場規模 </a:t>
                      </a:r>
                      <a:r>
                        <a:rPr lang="en-US" altLang="ja-JP" sz="1200" dirty="0"/>
                        <a:t>/ </a:t>
                      </a:r>
                      <a:r>
                        <a:rPr lang="ja-JP" altLang="en-US" sz="1200" dirty="0"/>
                        <a:t>競合優位性　　</a:t>
                      </a:r>
                      <a:endParaRPr kumimoji="0" lang="ja-JP" altLang="en-US" sz="1200" b="0" i="0" u="none" strike="noStrike" cap="none" normalizeH="0" baseline="0" dirty="0">
                        <a:ln>
                          <a:noFill/>
                        </a:ln>
                        <a:solidFill>
                          <a:schemeClr val="tx1"/>
                        </a:solidFill>
                        <a:effectLst/>
                        <a:latin typeface="+mn-ea"/>
                        <a:ea typeface="+mn-ea"/>
                        <a:cs typeface="Verdana" pitchFamily="34" charset="0"/>
                      </a:endParaRPr>
                    </a:p>
                  </a:txBody>
                  <a:tcPr marL="0" marR="0" marT="29250" marB="29250" anchor="ctr" horzOverflow="overflow">
                    <a:lnL cap="flat">
                      <a:noFill/>
                    </a:lnL>
                    <a:lnR cap="flat">
                      <a:noFill/>
                    </a:lnR>
                    <a:lnT w="12700" cap="flat" cmpd="sng" algn="ctr">
                      <a:solidFill>
                        <a:srgbClr val="046A38"/>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3587750" algn="r"/>
                        </a:tabLst>
                        <a:defRPr/>
                      </a:pPr>
                      <a:endParaRPr kumimoji="0" lang="en-US" altLang="ja-JP" sz="1200" b="0" i="0" u="none" strike="noStrike" cap="none" normalizeH="0" baseline="0" dirty="0">
                        <a:ln>
                          <a:noFill/>
                        </a:ln>
                        <a:solidFill>
                          <a:schemeClr val="tx1"/>
                        </a:solidFill>
                        <a:effectLst/>
                        <a:latin typeface="+mn-ea"/>
                        <a:ea typeface="+mn-ea"/>
                        <a:cs typeface="Verdana" pitchFamily="34" charset="0"/>
                      </a:endParaRPr>
                    </a:p>
                  </a:txBody>
                  <a:tcPr marL="0" marR="0" marT="29250" marB="29250" anchor="ctr" horzOverflow="overflow">
                    <a:lnL cap="flat">
                      <a:noFill/>
                    </a:lnL>
                    <a:lnR cap="flat">
                      <a:noFill/>
                    </a:lnR>
                    <a:lnT w="12700" cap="flat" cmpd="sng" algn="ctr">
                      <a:solidFill>
                        <a:srgbClr val="046A38"/>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10840858"/>
                  </a:ext>
                </a:extLst>
              </a:tr>
            </a:tbl>
          </a:graphicData>
        </a:graphic>
      </p:graphicFrame>
      <p:sp>
        <p:nvSpPr>
          <p:cNvPr id="6" name="スライド番号プレースホルダー 5">
            <a:extLst>
              <a:ext uri="{FF2B5EF4-FFF2-40B4-BE49-F238E27FC236}">
                <a16:creationId xmlns:a16="http://schemas.microsoft.com/office/drawing/2014/main" id="{416ED6D4-9B84-4087-9149-2685A9FDEF2D}"/>
              </a:ext>
            </a:extLst>
          </p:cNvPr>
          <p:cNvSpPr>
            <a:spLocks noGrp="1"/>
          </p:cNvSpPr>
          <p:nvPr>
            <p:ph type="sldNum" sz="quarter" idx="11"/>
          </p:nvPr>
        </p:nvSpPr>
        <p:spPr/>
        <p:txBody>
          <a:bodyPr/>
          <a:lstStyle/>
          <a:p>
            <a:fld id="{AA5FCFE5-FE56-4EF1-80A8-07776887C2A1}" type="slidenum">
              <a:rPr lang="ja-JP" altLang="en-US" smtClean="0"/>
              <a:pPr/>
              <a:t>2</a:t>
            </a:fld>
            <a:endParaRPr lang="ja-JP" altLang="en-US"/>
          </a:p>
        </p:txBody>
      </p:sp>
      <p:sp>
        <p:nvSpPr>
          <p:cNvPr id="8" name="フッター プレースホルダー 7">
            <a:extLst>
              <a:ext uri="{FF2B5EF4-FFF2-40B4-BE49-F238E27FC236}">
                <a16:creationId xmlns:a16="http://schemas.microsoft.com/office/drawing/2014/main" id="{EA05FECB-ED95-429F-8859-C4C36B2B0EF8}"/>
              </a:ext>
            </a:extLst>
          </p:cNvPr>
          <p:cNvSpPr>
            <a:spLocks noGrp="1"/>
          </p:cNvSpPr>
          <p:nvPr>
            <p:ph type="ftr" sz="quarter" idx="10"/>
          </p:nvPr>
        </p:nvSpPr>
        <p:spPr/>
        <p:txBody>
          <a:bodyPr/>
          <a:lstStyle/>
          <a:p>
            <a:r>
              <a:rPr lang="en-US" altLang="ja-JP"/>
              <a:t>confidential</a:t>
            </a:r>
            <a:endParaRPr lang="en-GB" altLang="en-GB"/>
          </a:p>
        </p:txBody>
      </p:sp>
      <p:graphicFrame>
        <p:nvGraphicFramePr>
          <p:cNvPr id="5" name="Group 331">
            <a:extLst>
              <a:ext uri="{FF2B5EF4-FFF2-40B4-BE49-F238E27FC236}">
                <a16:creationId xmlns:a16="http://schemas.microsoft.com/office/drawing/2014/main" id="{4E4B83F9-6EE2-BC7B-A5DE-D8BB84AC9DD7}"/>
              </a:ext>
            </a:extLst>
          </p:cNvPr>
          <p:cNvGraphicFramePr>
            <a:graphicFrameLocks/>
          </p:cNvGraphicFramePr>
          <p:nvPr>
            <p:extLst>
              <p:ext uri="{D42A27DB-BD31-4B8C-83A1-F6EECF244321}">
                <p14:modId xmlns:p14="http://schemas.microsoft.com/office/powerpoint/2010/main" val="1137832799"/>
              </p:ext>
            </p:extLst>
          </p:nvPr>
        </p:nvGraphicFramePr>
        <p:xfrm>
          <a:off x="5132387" y="1474151"/>
          <a:ext cx="4356613" cy="2781222"/>
        </p:xfrm>
        <a:graphic>
          <a:graphicData uri="http://schemas.openxmlformats.org/drawingml/2006/table">
            <a:tbl>
              <a:tblPr/>
              <a:tblGrid>
                <a:gridCol w="4005563">
                  <a:extLst>
                    <a:ext uri="{9D8B030D-6E8A-4147-A177-3AD203B41FA5}">
                      <a16:colId xmlns:a16="http://schemas.microsoft.com/office/drawing/2014/main" val="20000"/>
                    </a:ext>
                  </a:extLst>
                </a:gridCol>
                <a:gridCol w="351050">
                  <a:extLst>
                    <a:ext uri="{9D8B030D-6E8A-4147-A177-3AD203B41FA5}">
                      <a16:colId xmlns:a16="http://schemas.microsoft.com/office/drawing/2014/main" val="20001"/>
                    </a:ext>
                  </a:extLst>
                </a:gridCol>
              </a:tblGrid>
              <a:tr h="463537">
                <a:tc>
                  <a:txBody>
                    <a:body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3587750" algn="r"/>
                        </a:tabLst>
                        <a:defRPr/>
                      </a:pPr>
                      <a:r>
                        <a:rPr kumimoji="0" lang="ja-JP" altLang="en-US" sz="1200" b="0" i="0" u="none" strike="noStrike" cap="none" normalizeH="0" baseline="0" dirty="0">
                          <a:ln>
                            <a:noFill/>
                          </a:ln>
                          <a:solidFill>
                            <a:schemeClr val="tx1"/>
                          </a:solidFill>
                          <a:effectLst/>
                          <a:latin typeface="+mn-ea"/>
                          <a:ea typeface="+mn-ea"/>
                          <a:cs typeface="Verdana" pitchFamily="34" charset="0"/>
                        </a:rPr>
                        <a:t>７．コンセプト検証における</a:t>
                      </a:r>
                      <a:r>
                        <a:rPr kumimoji="1" lang="ja-JP" altLang="en-US" sz="1200" dirty="0"/>
                        <a:t>検証内容 ー 全体像　　　　</a:t>
                      </a:r>
                      <a:endParaRPr kumimoji="0" lang="ja-JP" altLang="en-US" sz="1200" b="0" i="0" u="none" strike="noStrike" cap="none" normalizeH="0" baseline="0" dirty="0">
                        <a:ln>
                          <a:noFill/>
                        </a:ln>
                        <a:solidFill>
                          <a:schemeClr val="tx1"/>
                        </a:solidFill>
                        <a:effectLst/>
                        <a:latin typeface="+mn-ea"/>
                        <a:ea typeface="+mn-ea"/>
                        <a:cs typeface="Verdana" pitchFamily="34" charset="0"/>
                      </a:endParaRPr>
                    </a:p>
                  </a:txBody>
                  <a:tcPr marL="0" marR="0" marT="29250" marB="29250" anchor="ctr" horzOverflow="overflow">
                    <a:lnL cap="flat">
                      <a:noFill/>
                    </a:lnL>
                    <a:lnR cap="flat">
                      <a:noFill/>
                    </a:lnR>
                    <a:lnT w="12700" cap="flat" cmpd="sng" algn="ctr">
                      <a:noFill/>
                      <a:prstDash val="solid"/>
                      <a:round/>
                      <a:headEnd type="none" w="med" len="med"/>
                      <a:tailEnd type="none" w="med" len="med"/>
                    </a:lnT>
                    <a:lnB w="12700" cap="flat" cmpd="sng" algn="ctr">
                      <a:solidFill>
                        <a:srgbClr val="046A38"/>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3587750" algn="r"/>
                        </a:tabLst>
                        <a:defRPr/>
                      </a:pPr>
                      <a:endParaRPr kumimoji="0" lang="en-US" altLang="ja-JP" sz="1200" b="0" i="0" u="none" strike="noStrike" cap="none" normalizeH="0" baseline="0" dirty="0">
                        <a:ln>
                          <a:noFill/>
                        </a:ln>
                        <a:solidFill>
                          <a:schemeClr val="tx1"/>
                        </a:solidFill>
                        <a:effectLst/>
                        <a:latin typeface="+mn-ea"/>
                        <a:ea typeface="+mn-ea"/>
                        <a:cs typeface="Verdana" pitchFamily="34" charset="0"/>
                      </a:endParaRPr>
                    </a:p>
                  </a:txBody>
                  <a:tcPr marL="0" marR="0" marT="29250" marB="29250" anchor="ctr" horzOverflow="overflow">
                    <a:lnL cap="flat">
                      <a:noFill/>
                    </a:lnL>
                    <a:lnR cap="flat">
                      <a:noFill/>
                    </a:lnR>
                    <a:lnT w="12700" cap="flat" cmpd="sng" algn="ctr">
                      <a:noFill/>
                      <a:prstDash val="solid"/>
                      <a:round/>
                      <a:headEnd type="none" w="med" len="med"/>
                      <a:tailEnd type="none" w="med" len="med"/>
                    </a:lnT>
                    <a:lnB w="12700" cap="flat" cmpd="sng" algn="ctr">
                      <a:solidFill>
                        <a:srgbClr val="046A38"/>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19472124"/>
                  </a:ext>
                </a:extLst>
              </a:tr>
              <a:tr h="463537">
                <a:tc>
                  <a:txBody>
                    <a:body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3587750" algn="r"/>
                        </a:tabLst>
                        <a:defRPr/>
                      </a:pPr>
                      <a:r>
                        <a:rPr kumimoji="1" lang="ja-JP" altLang="en-US" sz="1200" dirty="0"/>
                        <a:t>８．コンセプト検証のゴール・目標設定　　　　　　　</a:t>
                      </a:r>
                      <a:endParaRPr kumimoji="0" lang="ja-JP" altLang="en-US" sz="1200" b="0" i="0" u="none" strike="noStrike" cap="none" normalizeH="0" baseline="0" dirty="0">
                        <a:ln>
                          <a:noFill/>
                        </a:ln>
                        <a:solidFill>
                          <a:schemeClr val="tx1"/>
                        </a:solidFill>
                        <a:effectLst/>
                        <a:latin typeface="+mn-ea"/>
                        <a:ea typeface="+mn-ea"/>
                        <a:cs typeface="Verdana" pitchFamily="34" charset="0"/>
                      </a:endParaRPr>
                    </a:p>
                  </a:txBody>
                  <a:tcPr marL="0" marR="0" marT="29250" marB="29250" anchor="ctr" horzOverflow="overflow">
                    <a:lnL cap="flat">
                      <a:noFill/>
                    </a:lnL>
                    <a:lnR cap="flat">
                      <a:noFill/>
                    </a:lnR>
                    <a:lnT w="12700" cap="flat" cmpd="sng" algn="ctr">
                      <a:solidFill>
                        <a:srgbClr val="046A38"/>
                      </a:solidFill>
                      <a:prstDash val="solid"/>
                      <a:round/>
                      <a:headEnd type="none" w="med" len="med"/>
                      <a:tailEnd type="none" w="med" len="med"/>
                    </a:lnT>
                    <a:lnB w="12700" cap="flat" cmpd="sng" algn="ctr">
                      <a:solidFill>
                        <a:srgbClr val="046A38"/>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3587750" algn="r"/>
                        </a:tabLst>
                        <a:defRPr/>
                      </a:pPr>
                      <a:endParaRPr kumimoji="0" lang="en-US" altLang="ja-JP" sz="1200" b="0" i="0" u="none" strike="noStrike" cap="none" normalizeH="0" baseline="0" dirty="0">
                        <a:ln>
                          <a:noFill/>
                        </a:ln>
                        <a:solidFill>
                          <a:schemeClr val="tx1"/>
                        </a:solidFill>
                        <a:effectLst/>
                        <a:latin typeface="+mn-ea"/>
                        <a:ea typeface="+mn-ea"/>
                        <a:cs typeface="Verdana" pitchFamily="34" charset="0"/>
                      </a:endParaRPr>
                    </a:p>
                  </a:txBody>
                  <a:tcPr marL="0" marR="0" marT="29250" marB="29250" anchor="ctr" horzOverflow="overflow">
                    <a:lnL cap="flat">
                      <a:noFill/>
                    </a:lnL>
                    <a:lnR cap="flat">
                      <a:noFill/>
                    </a:lnR>
                    <a:lnT w="12700" cap="flat" cmpd="sng" algn="ctr">
                      <a:solidFill>
                        <a:srgbClr val="046A38"/>
                      </a:solidFill>
                      <a:prstDash val="solid"/>
                      <a:round/>
                      <a:headEnd type="none" w="med" len="med"/>
                      <a:tailEnd type="none" w="med" len="med"/>
                    </a:lnT>
                    <a:lnB w="12700" cap="flat" cmpd="sng" algn="ctr">
                      <a:solidFill>
                        <a:srgbClr val="046A38"/>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68087680"/>
                  </a:ext>
                </a:extLst>
              </a:tr>
              <a:tr h="463537">
                <a:tc>
                  <a:txBody>
                    <a:body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3587750" algn="r"/>
                        </a:tabLst>
                        <a:defRPr/>
                      </a:pPr>
                      <a:r>
                        <a:rPr kumimoji="1" lang="ja-JP" altLang="en-US" sz="1200" dirty="0"/>
                        <a:t>９．プロジェクト推進体制　</a:t>
                      </a:r>
                      <a:endParaRPr kumimoji="0" lang="ja-JP" altLang="en-US" sz="1200" b="0" i="0" u="none" strike="noStrike" cap="none" normalizeH="0" baseline="0" dirty="0">
                        <a:ln>
                          <a:noFill/>
                        </a:ln>
                        <a:solidFill>
                          <a:schemeClr val="tx1"/>
                        </a:solidFill>
                        <a:effectLst/>
                        <a:latin typeface="+mn-ea"/>
                        <a:ea typeface="+mn-ea"/>
                        <a:cs typeface="Verdana" pitchFamily="34" charset="0"/>
                      </a:endParaRPr>
                    </a:p>
                  </a:txBody>
                  <a:tcPr marL="0" marR="0" marT="29250" marB="29250" anchor="ctr" horzOverflow="overflow">
                    <a:lnL cap="flat">
                      <a:noFill/>
                    </a:lnL>
                    <a:lnR cap="flat">
                      <a:noFill/>
                    </a:lnR>
                    <a:lnT w="12700" cap="flat" cmpd="sng" algn="ctr">
                      <a:solidFill>
                        <a:srgbClr val="046A38"/>
                      </a:solidFill>
                      <a:prstDash val="solid"/>
                      <a:round/>
                      <a:headEnd type="none" w="med" len="med"/>
                      <a:tailEnd type="none" w="med" len="med"/>
                    </a:lnT>
                    <a:lnB w="12700" cap="flat" cmpd="sng" algn="ctr">
                      <a:solidFill>
                        <a:srgbClr val="046A38"/>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3587750" algn="r"/>
                        </a:tabLst>
                        <a:defRPr/>
                      </a:pPr>
                      <a:endParaRPr kumimoji="0" lang="en-US" altLang="ja-JP" sz="1200" b="0" i="0" u="none" strike="noStrike" cap="none" normalizeH="0" baseline="0" dirty="0">
                        <a:ln>
                          <a:noFill/>
                        </a:ln>
                        <a:solidFill>
                          <a:schemeClr val="tx1"/>
                        </a:solidFill>
                        <a:effectLst/>
                        <a:latin typeface="+mn-ea"/>
                        <a:ea typeface="+mn-ea"/>
                        <a:cs typeface="Verdana" pitchFamily="34" charset="0"/>
                      </a:endParaRPr>
                    </a:p>
                  </a:txBody>
                  <a:tcPr marL="0" marR="0" marT="29250" marB="29250" anchor="ctr" horzOverflow="overflow">
                    <a:lnL cap="flat">
                      <a:noFill/>
                    </a:lnL>
                    <a:lnR cap="flat">
                      <a:noFill/>
                    </a:lnR>
                    <a:lnT w="12700" cap="flat" cmpd="sng" algn="ctr">
                      <a:solidFill>
                        <a:srgbClr val="046A38"/>
                      </a:solidFill>
                      <a:prstDash val="solid"/>
                      <a:round/>
                      <a:headEnd type="none" w="med" len="med"/>
                      <a:tailEnd type="none" w="med" len="med"/>
                    </a:lnT>
                    <a:lnB w="12700" cap="flat" cmpd="sng" algn="ctr">
                      <a:solidFill>
                        <a:srgbClr val="046A38"/>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66815551"/>
                  </a:ext>
                </a:extLst>
              </a:tr>
              <a:tr h="463537">
                <a:tc>
                  <a:txBody>
                    <a:body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3587750" algn="r"/>
                        </a:tabLst>
                        <a:defRPr/>
                      </a:pPr>
                      <a:r>
                        <a:rPr kumimoji="1" lang="ja-JP" altLang="en-US" sz="1200" dirty="0"/>
                        <a:t>１０．スケジュール　</a:t>
                      </a:r>
                      <a:endParaRPr kumimoji="0" lang="ja-JP" altLang="en-US" sz="1200" b="0" i="0" u="none" strike="noStrike" cap="none" normalizeH="0" baseline="0" dirty="0">
                        <a:ln>
                          <a:noFill/>
                        </a:ln>
                        <a:solidFill>
                          <a:schemeClr val="tx1"/>
                        </a:solidFill>
                        <a:effectLst/>
                        <a:latin typeface="+mn-ea"/>
                        <a:ea typeface="+mn-ea"/>
                        <a:cs typeface="Verdana" pitchFamily="34" charset="0"/>
                      </a:endParaRPr>
                    </a:p>
                  </a:txBody>
                  <a:tcPr marL="0" marR="0" marT="29250" marB="29250" anchor="ctr" horzOverflow="overflow">
                    <a:lnL cap="flat">
                      <a:noFill/>
                    </a:lnL>
                    <a:lnR cap="flat">
                      <a:noFill/>
                    </a:lnR>
                    <a:lnT w="12700" cap="flat" cmpd="sng" algn="ctr">
                      <a:solidFill>
                        <a:srgbClr val="046A38"/>
                      </a:solidFill>
                      <a:prstDash val="solid"/>
                      <a:round/>
                      <a:headEnd type="none" w="med" len="med"/>
                      <a:tailEnd type="none" w="med" len="med"/>
                    </a:lnT>
                    <a:lnB w="12700" cap="flat" cmpd="sng" algn="ctr">
                      <a:solidFill>
                        <a:srgbClr val="046A38"/>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3587750" algn="r"/>
                        </a:tabLst>
                        <a:defRPr/>
                      </a:pPr>
                      <a:endParaRPr kumimoji="0" lang="en-US" altLang="ja-JP" sz="1200" b="0" i="0" u="none" strike="noStrike" cap="none" normalizeH="0" baseline="0" dirty="0">
                        <a:ln>
                          <a:noFill/>
                        </a:ln>
                        <a:solidFill>
                          <a:schemeClr val="tx1"/>
                        </a:solidFill>
                        <a:effectLst/>
                        <a:latin typeface="+mn-ea"/>
                        <a:ea typeface="+mn-ea"/>
                        <a:cs typeface="Verdana" pitchFamily="34" charset="0"/>
                      </a:endParaRPr>
                    </a:p>
                  </a:txBody>
                  <a:tcPr marL="0" marR="0" marT="29250" marB="29250" anchor="ctr" horzOverflow="overflow">
                    <a:lnL cap="flat">
                      <a:noFill/>
                    </a:lnL>
                    <a:lnR cap="flat">
                      <a:noFill/>
                    </a:lnR>
                    <a:lnT w="12700" cap="flat" cmpd="sng" algn="ctr">
                      <a:solidFill>
                        <a:srgbClr val="046A38"/>
                      </a:solidFill>
                      <a:prstDash val="solid"/>
                      <a:round/>
                      <a:headEnd type="none" w="med" len="med"/>
                      <a:tailEnd type="none" w="med" len="med"/>
                    </a:lnT>
                    <a:lnB w="12700" cap="flat" cmpd="sng" algn="ctr">
                      <a:solidFill>
                        <a:srgbClr val="046A38"/>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92603944"/>
                  </a:ext>
                </a:extLst>
              </a:tr>
              <a:tr h="463537">
                <a:tc>
                  <a:txBody>
                    <a:body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3587750" algn="r"/>
                        </a:tabLst>
                        <a:defRPr/>
                      </a:pPr>
                      <a:r>
                        <a:rPr lang="ja-JP" altLang="en-US" sz="1200" dirty="0"/>
                        <a:t>１１．導入実績　</a:t>
                      </a:r>
                      <a:endParaRPr kumimoji="0" lang="ja-JP" altLang="en-US" sz="1200" b="0" i="0" u="none" strike="noStrike" cap="none" normalizeH="0" baseline="0" dirty="0">
                        <a:ln>
                          <a:noFill/>
                        </a:ln>
                        <a:solidFill>
                          <a:schemeClr val="tx1"/>
                        </a:solidFill>
                        <a:effectLst/>
                        <a:latin typeface="+mn-ea"/>
                        <a:ea typeface="+mn-ea"/>
                        <a:cs typeface="Verdana" pitchFamily="34" charset="0"/>
                      </a:endParaRPr>
                    </a:p>
                  </a:txBody>
                  <a:tcPr marL="0" marR="0" marT="29250" marB="29250" anchor="ctr" horzOverflow="overflow">
                    <a:lnL cap="flat">
                      <a:noFill/>
                    </a:lnL>
                    <a:lnR cap="flat">
                      <a:noFill/>
                    </a:lnR>
                    <a:lnT w="12700" cap="flat" cmpd="sng" algn="ctr">
                      <a:solidFill>
                        <a:srgbClr val="046A38"/>
                      </a:solidFill>
                      <a:prstDash val="solid"/>
                      <a:round/>
                      <a:headEnd type="none" w="med" len="med"/>
                      <a:tailEnd type="none" w="med" len="med"/>
                    </a:lnT>
                    <a:lnB w="12700" cap="flat" cmpd="sng" algn="ctr">
                      <a:solidFill>
                        <a:srgbClr val="046A38"/>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3587750" algn="r"/>
                        </a:tabLst>
                        <a:defRPr/>
                      </a:pPr>
                      <a:endParaRPr kumimoji="0" lang="en-US" altLang="ja-JP" sz="1200" b="0" i="0" u="none" strike="noStrike" cap="none" normalizeH="0" baseline="0" dirty="0">
                        <a:ln>
                          <a:noFill/>
                        </a:ln>
                        <a:solidFill>
                          <a:schemeClr val="tx1"/>
                        </a:solidFill>
                        <a:effectLst/>
                        <a:latin typeface="+mn-ea"/>
                        <a:ea typeface="+mn-ea"/>
                        <a:cs typeface="Verdana" pitchFamily="34" charset="0"/>
                      </a:endParaRPr>
                    </a:p>
                  </a:txBody>
                  <a:tcPr marL="0" marR="0" marT="29250" marB="29250" anchor="ctr" horzOverflow="overflow">
                    <a:lnL cap="flat">
                      <a:noFill/>
                    </a:lnL>
                    <a:lnR cap="flat">
                      <a:noFill/>
                    </a:lnR>
                    <a:lnT w="12700" cap="flat" cmpd="sng" algn="ctr">
                      <a:solidFill>
                        <a:srgbClr val="046A38"/>
                      </a:solidFill>
                      <a:prstDash val="solid"/>
                      <a:round/>
                      <a:headEnd type="none" w="med" len="med"/>
                      <a:tailEnd type="none" w="med" len="med"/>
                    </a:lnT>
                    <a:lnB w="12700" cap="flat" cmpd="sng" algn="ctr">
                      <a:solidFill>
                        <a:srgbClr val="046A38"/>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43121646"/>
                  </a:ext>
                </a:extLst>
              </a:tr>
              <a:tr h="463537">
                <a:tc>
                  <a:txBody>
                    <a:body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3587750" algn="r"/>
                        </a:tabLst>
                        <a:defRPr/>
                      </a:pPr>
                      <a:r>
                        <a:rPr kumimoji="0" lang="ja-JP" altLang="en-US" sz="1200" b="0" i="0" u="none" strike="noStrike" cap="none" normalizeH="0" baseline="0" dirty="0">
                          <a:ln>
                            <a:noFill/>
                          </a:ln>
                          <a:solidFill>
                            <a:schemeClr val="tx1"/>
                          </a:solidFill>
                          <a:effectLst/>
                          <a:latin typeface="+mn-ea"/>
                          <a:ea typeface="+mn-ea"/>
                          <a:cs typeface="Verdana" pitchFamily="34" charset="0"/>
                        </a:rPr>
                        <a:t>参考資料</a:t>
                      </a:r>
                    </a:p>
                  </a:txBody>
                  <a:tcPr marL="0" marR="0" marT="29250" marB="29250" anchor="ctr" horzOverflow="overflow">
                    <a:lnL cap="flat">
                      <a:noFill/>
                    </a:lnL>
                    <a:lnR cap="flat">
                      <a:noFill/>
                    </a:lnR>
                    <a:lnT w="12700" cap="flat" cmpd="sng" algn="ctr">
                      <a:solidFill>
                        <a:srgbClr val="046A38"/>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3587750" algn="r"/>
                        </a:tabLst>
                        <a:defRPr/>
                      </a:pPr>
                      <a:endParaRPr kumimoji="0" lang="en-US" altLang="ja-JP" sz="1200" b="0" i="0" u="none" strike="noStrike" cap="none" normalizeH="0" baseline="0" dirty="0">
                        <a:ln>
                          <a:noFill/>
                        </a:ln>
                        <a:solidFill>
                          <a:schemeClr val="tx1"/>
                        </a:solidFill>
                        <a:effectLst/>
                        <a:latin typeface="+mn-ea"/>
                        <a:ea typeface="+mn-ea"/>
                        <a:cs typeface="Verdana" pitchFamily="34" charset="0"/>
                      </a:endParaRPr>
                    </a:p>
                  </a:txBody>
                  <a:tcPr marL="0" marR="0" marT="29250" marB="29250" anchor="ctr" horzOverflow="overflow">
                    <a:lnL cap="flat">
                      <a:noFill/>
                    </a:lnL>
                    <a:lnR cap="flat">
                      <a:noFill/>
                    </a:lnR>
                    <a:lnT w="12700" cap="flat" cmpd="sng" algn="ctr">
                      <a:solidFill>
                        <a:srgbClr val="046A38"/>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67346343"/>
                  </a:ext>
                </a:extLst>
              </a:tr>
            </a:tbl>
          </a:graphicData>
        </a:graphic>
      </p:graphicFrame>
    </p:spTree>
    <p:extLst>
      <p:ext uri="{BB962C8B-B14F-4D97-AF65-F5344CB8AC3E}">
        <p14:creationId xmlns:p14="http://schemas.microsoft.com/office/powerpoint/2010/main" val="392818695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5F41892-AD0B-8EA8-6683-7EF79F52DA63}"/>
              </a:ext>
            </a:extLst>
          </p:cNvPr>
          <p:cNvSpPr>
            <a:spLocks noGrp="1"/>
          </p:cNvSpPr>
          <p:nvPr>
            <p:ph type="sldNum" sz="quarter" idx="10"/>
          </p:nvPr>
        </p:nvSpPr>
        <p:spPr/>
        <p:txBody>
          <a:bodyPr/>
          <a:lstStyle/>
          <a:p>
            <a:fld id="{543A0986-838B-4D2A-A95C-8CB1738263FE}" type="slidenum">
              <a:rPr lang="ja-JP" altLang="en-US" smtClean="0"/>
              <a:pPr/>
              <a:t>3</a:t>
            </a:fld>
            <a:endParaRPr lang="ja-JP" altLang="en-US"/>
          </a:p>
        </p:txBody>
      </p:sp>
      <p:sp>
        <p:nvSpPr>
          <p:cNvPr id="4" name="タイトル 3">
            <a:extLst>
              <a:ext uri="{FF2B5EF4-FFF2-40B4-BE49-F238E27FC236}">
                <a16:creationId xmlns:a16="http://schemas.microsoft.com/office/drawing/2014/main" id="{FCA77CFF-443B-9CDB-A03E-6B736DE0A6CB}"/>
              </a:ext>
            </a:extLst>
          </p:cNvPr>
          <p:cNvSpPr>
            <a:spLocks noGrp="1"/>
          </p:cNvSpPr>
          <p:nvPr>
            <p:ph type="title"/>
          </p:nvPr>
        </p:nvSpPr>
        <p:spPr/>
        <p:txBody>
          <a:bodyPr/>
          <a:lstStyle/>
          <a:p>
            <a:r>
              <a:rPr lang="ja-JP" altLang="en-US" dirty="0"/>
              <a:t>１．代表事業者</a:t>
            </a:r>
            <a:r>
              <a:rPr kumimoji="1" lang="ja-JP" altLang="en-US" dirty="0"/>
              <a:t> 概要</a:t>
            </a:r>
          </a:p>
        </p:txBody>
      </p:sp>
      <p:graphicFrame>
        <p:nvGraphicFramePr>
          <p:cNvPr id="5" name="表 5">
            <a:extLst>
              <a:ext uri="{FF2B5EF4-FFF2-40B4-BE49-F238E27FC236}">
                <a16:creationId xmlns:a16="http://schemas.microsoft.com/office/drawing/2014/main" id="{81C84090-01EC-ECD6-F3F3-D6D721F79226}"/>
              </a:ext>
            </a:extLst>
          </p:cNvPr>
          <p:cNvGraphicFramePr>
            <a:graphicFrameLocks noGrp="1"/>
          </p:cNvGraphicFramePr>
          <p:nvPr>
            <p:extLst>
              <p:ext uri="{D42A27DB-BD31-4B8C-83A1-F6EECF244321}">
                <p14:modId xmlns:p14="http://schemas.microsoft.com/office/powerpoint/2010/main" val="4140353447"/>
              </p:ext>
            </p:extLst>
          </p:nvPr>
        </p:nvGraphicFramePr>
        <p:xfrm>
          <a:off x="416999" y="1016000"/>
          <a:ext cx="9073076" cy="5039854"/>
        </p:xfrm>
        <a:graphic>
          <a:graphicData uri="http://schemas.openxmlformats.org/drawingml/2006/table">
            <a:tbl>
              <a:tblPr firstRow="1" bandRow="1">
                <a:tableStyleId>{5C22544A-7EE6-4342-B048-85BDC9FD1C3A}</a:tableStyleId>
              </a:tblPr>
              <a:tblGrid>
                <a:gridCol w="279037">
                  <a:extLst>
                    <a:ext uri="{9D8B030D-6E8A-4147-A177-3AD203B41FA5}">
                      <a16:colId xmlns:a16="http://schemas.microsoft.com/office/drawing/2014/main" val="4279265992"/>
                    </a:ext>
                  </a:extLst>
                </a:gridCol>
                <a:gridCol w="1091821">
                  <a:extLst>
                    <a:ext uri="{9D8B030D-6E8A-4147-A177-3AD203B41FA5}">
                      <a16:colId xmlns:a16="http://schemas.microsoft.com/office/drawing/2014/main" val="3999061495"/>
                    </a:ext>
                  </a:extLst>
                </a:gridCol>
                <a:gridCol w="7702218">
                  <a:extLst>
                    <a:ext uri="{9D8B030D-6E8A-4147-A177-3AD203B41FA5}">
                      <a16:colId xmlns:a16="http://schemas.microsoft.com/office/drawing/2014/main" val="1006299344"/>
                    </a:ext>
                  </a:extLst>
                </a:gridCol>
              </a:tblGrid>
              <a:tr h="367208">
                <a:tc gridSpan="2">
                  <a:txBody>
                    <a:bodyPr/>
                    <a:lstStyle/>
                    <a:p>
                      <a:pPr algn="ctr"/>
                      <a:r>
                        <a:rPr kumimoji="1" lang="ja-JP" altLang="en-US" sz="1200" b="1" dirty="0">
                          <a:solidFill>
                            <a:schemeClr val="tx1"/>
                          </a:solidFill>
                        </a:rPr>
                        <a:t>企業名</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DD4CF"/>
                    </a:solidFill>
                  </a:tcPr>
                </a:tc>
                <a:tc hMerge="1">
                  <a:txBody>
                    <a:bodyPr/>
                    <a:lstStyle/>
                    <a:p>
                      <a:endParaRPr kumimoji="1" lang="ja-JP" altLang="en-US"/>
                    </a:p>
                  </a:txBody>
                  <a:tcPr/>
                </a:tc>
                <a:tc>
                  <a:txBody>
                    <a:bodyPr/>
                    <a:lstStyle/>
                    <a:p>
                      <a:endParaRPr kumimoji="1" lang="ja-JP" altLang="en-US" sz="1200" b="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42631798"/>
                  </a:ext>
                </a:extLst>
              </a:tr>
              <a:tr h="457551">
                <a:tc gridSpan="2">
                  <a:txBody>
                    <a:bodyPr/>
                    <a:lstStyle/>
                    <a:p>
                      <a:pPr algn="ctr"/>
                      <a:r>
                        <a:rPr kumimoji="1" lang="ja-JP" altLang="en-US" sz="1200" b="1" dirty="0">
                          <a:solidFill>
                            <a:schemeClr val="tx1"/>
                          </a:solidFill>
                        </a:rPr>
                        <a:t>代表者</a:t>
                      </a:r>
                      <a:endParaRPr kumimoji="1" lang="en-US" altLang="ja-JP" sz="1200" b="1" dirty="0">
                        <a:solidFill>
                          <a:schemeClr val="tx1"/>
                        </a:solidFill>
                      </a:endParaRPr>
                    </a:p>
                    <a:p>
                      <a:pPr algn="ctr"/>
                      <a:r>
                        <a:rPr kumimoji="1" lang="ja-JP" altLang="en-US" sz="1200" b="1" dirty="0">
                          <a:solidFill>
                            <a:schemeClr val="tx1"/>
                          </a:solidFill>
                        </a:rPr>
                        <a:t>役職及び氏名</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DD4CF"/>
                    </a:solidFill>
                  </a:tcPr>
                </a:tc>
                <a:tc hMerge="1">
                  <a:txBody>
                    <a:bodyPr/>
                    <a:lstStyle/>
                    <a:p>
                      <a:endParaRPr kumimoji="1" lang="ja-JP" altLang="en-US"/>
                    </a:p>
                  </a:txBody>
                  <a:tcPr/>
                </a:tc>
                <a:tc>
                  <a:txBody>
                    <a:bodyPr/>
                    <a:lstStyle/>
                    <a:p>
                      <a:endParaRPr kumimoji="1" lang="en-US" altLang="ja-JP" sz="1200" b="0" dirty="0">
                        <a:solidFill>
                          <a:schemeClr val="tx1"/>
                        </a:solidFill>
                      </a:endParaRPr>
                    </a:p>
                    <a:p>
                      <a:endParaRPr kumimoji="1" lang="en-US" altLang="ja-JP" sz="1200" b="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77380009"/>
                  </a:ext>
                </a:extLst>
              </a:tr>
              <a:tr h="823592">
                <a:tc gridSpan="2">
                  <a:txBody>
                    <a:bodyPr/>
                    <a:lstStyle/>
                    <a:p>
                      <a:pPr algn="ctr"/>
                      <a:r>
                        <a:rPr kumimoji="1" lang="ja-JP" altLang="en-US" sz="1200" b="1" dirty="0">
                          <a:solidFill>
                            <a:schemeClr val="tx1"/>
                          </a:solidFill>
                        </a:rPr>
                        <a:t>本社所在地</a:t>
                      </a:r>
                      <a:endParaRPr kumimoji="1" lang="en-US" altLang="ja-JP" sz="1200" b="1" dirty="0">
                        <a:solidFill>
                          <a:schemeClr val="tx1"/>
                        </a:solidFill>
                      </a:endParaRPr>
                    </a:p>
                    <a:p>
                      <a:pPr algn="ctr"/>
                      <a:r>
                        <a:rPr kumimoji="1" lang="ja-JP" altLang="en-US" sz="1200" b="1" dirty="0">
                          <a:solidFill>
                            <a:schemeClr val="tx1"/>
                          </a:solidFill>
                        </a:rPr>
                        <a:t>住所</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DD4CF"/>
                    </a:solidFill>
                  </a:tcPr>
                </a:tc>
                <a:tc hMerge="1">
                  <a:txBody>
                    <a:bodyPr/>
                    <a:lstStyle/>
                    <a:p>
                      <a:endParaRPr kumimoji="1" lang="ja-JP" altLang="en-US"/>
                    </a:p>
                  </a:txBody>
                  <a:tcPr/>
                </a:tc>
                <a:tc>
                  <a:txBody>
                    <a:bodyPr/>
                    <a:lstStyle/>
                    <a:p>
                      <a:r>
                        <a:rPr kumimoji="1" lang="ja-JP" altLang="en-US" sz="1200" b="0" dirty="0">
                          <a:solidFill>
                            <a:schemeClr val="tx1"/>
                          </a:solidFill>
                        </a:rPr>
                        <a:t>＊都内に事業所がない場合には、今後の都内で事業展開の方針・予定を補足ください。</a:t>
                      </a:r>
                      <a:endParaRPr kumimoji="1" lang="en-US" altLang="ja-JP" sz="1200" b="0" dirty="0">
                        <a:solidFill>
                          <a:schemeClr val="tx1"/>
                        </a:solidFill>
                      </a:endParaRPr>
                    </a:p>
                    <a:p>
                      <a:endParaRPr kumimoji="1" lang="en-US" altLang="ja-JP" sz="1200" b="0" dirty="0">
                        <a:solidFill>
                          <a:schemeClr val="tx1"/>
                        </a:solidFill>
                      </a:endParaRPr>
                    </a:p>
                    <a:p>
                      <a:endParaRPr kumimoji="1" lang="en-US" altLang="ja-JP" sz="1200" b="0" dirty="0">
                        <a:solidFill>
                          <a:schemeClr val="tx1"/>
                        </a:solidFill>
                      </a:endParaRPr>
                    </a:p>
                    <a:p>
                      <a:endParaRPr kumimoji="1" lang="ja-JP" altLang="en-US" sz="1200" b="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28865324"/>
                  </a:ext>
                </a:extLst>
              </a:tr>
              <a:tr h="367208">
                <a:tc gridSpan="2">
                  <a:txBody>
                    <a:bodyPr/>
                    <a:lstStyle/>
                    <a:p>
                      <a:pPr algn="ctr"/>
                      <a:r>
                        <a:rPr kumimoji="1" lang="ja-JP" altLang="en-US" sz="1200" b="1" dirty="0">
                          <a:solidFill>
                            <a:schemeClr val="tx1"/>
                          </a:solidFill>
                        </a:rPr>
                        <a:t>設立年月日</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DD4CF"/>
                    </a:solidFill>
                  </a:tcPr>
                </a:tc>
                <a:tc hMerge="1">
                  <a:txBody>
                    <a:bodyPr/>
                    <a:lstStyle/>
                    <a:p>
                      <a:endParaRPr kumimoji="1" lang="ja-JP" altLang="en-US"/>
                    </a:p>
                  </a:txBody>
                  <a:tcPr/>
                </a:tc>
                <a:tc>
                  <a:txBody>
                    <a:bodyPr/>
                    <a:lstStyle/>
                    <a:p>
                      <a:endParaRPr kumimoji="1" lang="ja-JP" altLang="en-US" sz="1200" b="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28482114"/>
                  </a:ext>
                </a:extLst>
              </a:tr>
              <a:tr h="367208">
                <a:tc gridSpan="2">
                  <a:txBody>
                    <a:bodyPr/>
                    <a:lstStyle/>
                    <a:p>
                      <a:pPr algn="ctr"/>
                      <a:r>
                        <a:rPr kumimoji="1" lang="ja-JP" altLang="en-US" sz="1200" b="1" dirty="0">
                          <a:solidFill>
                            <a:schemeClr val="tx1"/>
                          </a:solidFill>
                        </a:rPr>
                        <a:t>資本金</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DD4CF"/>
                    </a:solidFill>
                  </a:tcPr>
                </a:tc>
                <a:tc hMerge="1">
                  <a:txBody>
                    <a:bodyPr/>
                    <a:lstStyle/>
                    <a:p>
                      <a:endParaRPr kumimoji="1" lang="ja-JP" altLang="en-US"/>
                    </a:p>
                  </a:txBody>
                  <a:tcPr/>
                </a:tc>
                <a:tc>
                  <a:txBody>
                    <a:bodyPr/>
                    <a:lstStyle/>
                    <a:p>
                      <a:endParaRPr kumimoji="1" lang="ja-JP" altLang="en-US" sz="1200" b="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97336571"/>
                  </a:ext>
                </a:extLst>
              </a:tr>
              <a:tr h="457551">
                <a:tc gridSpan="2">
                  <a:txBody>
                    <a:bodyPr/>
                    <a:lstStyle/>
                    <a:p>
                      <a:pPr algn="ctr"/>
                      <a:r>
                        <a:rPr kumimoji="1" lang="ja-JP" altLang="en-US" sz="1200" b="1" dirty="0">
                          <a:solidFill>
                            <a:schemeClr val="tx1"/>
                          </a:solidFill>
                        </a:rPr>
                        <a:t>社員数（うち、正社員数）</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DD4CF"/>
                    </a:solidFill>
                  </a:tcPr>
                </a:tc>
                <a:tc hMerge="1">
                  <a:txBody>
                    <a:bodyPr/>
                    <a:lstStyle/>
                    <a:p>
                      <a:endParaRPr kumimoji="1" lang="ja-JP" altLang="en-US"/>
                    </a:p>
                  </a:txBody>
                  <a:tcPr/>
                </a:tc>
                <a:tc>
                  <a:txBody>
                    <a:bodyPr/>
                    <a:lstStyle/>
                    <a:p>
                      <a:endParaRPr kumimoji="1" lang="ja-JP" altLang="en-US" sz="1200" b="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20116237"/>
                  </a:ext>
                </a:extLst>
              </a:tr>
              <a:tr h="823592">
                <a:tc gridSpan="2">
                  <a:txBody>
                    <a:bodyPr/>
                    <a:lstStyle/>
                    <a:p>
                      <a:pPr algn="ctr"/>
                      <a:r>
                        <a:rPr kumimoji="1" lang="ja-JP" altLang="en-US" sz="1200" b="1" dirty="0">
                          <a:solidFill>
                            <a:schemeClr val="tx1"/>
                          </a:solidFill>
                        </a:rPr>
                        <a:t>ステージ</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DD4CF"/>
                    </a:solidFill>
                  </a:tcPr>
                </a:tc>
                <a:tc hMerge="1">
                  <a:txBody>
                    <a:bodyPr/>
                    <a:lstStyle/>
                    <a:p>
                      <a:endParaRPr kumimoji="1" lang="ja-JP" altLang="en-US"/>
                    </a:p>
                  </a:txBody>
                  <a:tcPr/>
                </a:tc>
                <a:tc>
                  <a:txBody>
                    <a:bodyPr/>
                    <a:lstStyle/>
                    <a:p>
                      <a:r>
                        <a:rPr kumimoji="1" lang="ja-JP" altLang="en-US" sz="1200" b="0" dirty="0">
                          <a:solidFill>
                            <a:schemeClr val="tx1"/>
                          </a:solidFill>
                        </a:rPr>
                        <a:t>＊該当するステージに〇を付けてください。</a:t>
                      </a:r>
                      <a:endParaRPr kumimoji="1" lang="en-US" altLang="ja-JP" sz="1200" b="0" dirty="0">
                        <a:solidFill>
                          <a:schemeClr val="tx1"/>
                        </a:solidFill>
                      </a:endParaRPr>
                    </a:p>
                    <a:p>
                      <a:endParaRPr kumimoji="1" lang="en-US" altLang="ja-JP" sz="1200" b="0" dirty="0">
                        <a:solidFill>
                          <a:schemeClr val="tx1"/>
                        </a:solidFill>
                      </a:endParaRPr>
                    </a:p>
                    <a:p>
                      <a:r>
                        <a:rPr kumimoji="1" lang="ja-JP" altLang="en-US" sz="1200" b="0" dirty="0">
                          <a:solidFill>
                            <a:schemeClr val="tx1"/>
                          </a:solidFill>
                        </a:rPr>
                        <a:t>　シード　・　アーリー　・　ミドル　・　レイター</a:t>
                      </a:r>
                      <a:endParaRPr kumimoji="1" lang="en-US" altLang="ja-JP" sz="1200" b="0" dirty="0">
                        <a:solidFill>
                          <a:schemeClr val="tx1"/>
                        </a:solidFill>
                      </a:endParaRPr>
                    </a:p>
                    <a:p>
                      <a:endParaRPr kumimoji="1" lang="ja-JP" altLang="en-US" sz="1200" b="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27316665"/>
                  </a:ext>
                </a:extLst>
              </a:tr>
              <a:tr h="367208">
                <a:tc gridSpan="2">
                  <a:txBody>
                    <a:bodyPr/>
                    <a:lstStyle/>
                    <a:p>
                      <a:pPr algn="ctr"/>
                      <a:r>
                        <a:rPr kumimoji="1" lang="ja-JP" altLang="en-US" sz="1200" b="1" dirty="0">
                          <a:solidFill>
                            <a:schemeClr val="tx1"/>
                          </a:solidFill>
                        </a:rPr>
                        <a:t>企業</a:t>
                      </a:r>
                      <a:r>
                        <a:rPr kumimoji="1" lang="en-US" altLang="ja-JP" sz="1200" b="1" dirty="0">
                          <a:solidFill>
                            <a:schemeClr val="tx1"/>
                          </a:solidFill>
                        </a:rPr>
                        <a:t>URL</a:t>
                      </a:r>
                      <a:endParaRPr kumimoji="1" lang="ja-JP" altLang="en-US"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DD4CF"/>
                    </a:solidFill>
                  </a:tcPr>
                </a:tc>
                <a:tc hMerge="1">
                  <a:txBody>
                    <a:bodyPr/>
                    <a:lstStyle/>
                    <a:p>
                      <a:endParaRPr kumimoji="1" lang="ja-JP" altLang="en-US"/>
                    </a:p>
                  </a:txBody>
                  <a:tcPr/>
                </a:tc>
                <a:tc>
                  <a:txBody>
                    <a:bodyPr/>
                    <a:lstStyle/>
                    <a:p>
                      <a:endParaRPr kumimoji="1" lang="ja-JP" altLang="en-US" sz="1200" b="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8910997"/>
                  </a:ext>
                </a:extLst>
              </a:tr>
              <a:tr h="0">
                <a:tc gridSpan="2">
                  <a:txBody>
                    <a:bodyPr/>
                    <a:lstStyle/>
                    <a:p>
                      <a:pPr algn="ctr"/>
                      <a:r>
                        <a:rPr kumimoji="1" lang="ja-JP" altLang="en-US" sz="1200" b="1" dirty="0">
                          <a:solidFill>
                            <a:schemeClr val="tx1"/>
                          </a:solidFill>
                        </a:rPr>
                        <a:t>主要株主</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DD4CF"/>
                    </a:solidFill>
                  </a:tcPr>
                </a:tc>
                <a:tc hMerge="1">
                  <a:txBody>
                    <a:bodyPr/>
                    <a:lstStyle/>
                    <a:p>
                      <a:endParaRPr kumimoji="1" lang="ja-JP" altLang="en-US"/>
                    </a:p>
                  </a:txBody>
                  <a:tcPr/>
                </a:tc>
                <a:tc>
                  <a:txBody>
                    <a:bodyPr/>
                    <a:lstStyle/>
                    <a:p>
                      <a:endParaRPr kumimoji="1" lang="en-US" altLang="ja-JP" sz="1200" b="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94798191"/>
                  </a:ext>
                </a:extLst>
              </a:tr>
              <a:tr h="367208">
                <a:tc rowSpan="2">
                  <a:txBody>
                    <a:bodyPr/>
                    <a:lstStyle/>
                    <a:p>
                      <a:pPr algn="ctr"/>
                      <a:r>
                        <a:rPr kumimoji="1" lang="ja-JP" altLang="en-US" sz="1200" b="1" dirty="0">
                          <a:solidFill>
                            <a:schemeClr val="tx1"/>
                          </a:solidFill>
                        </a:rPr>
                        <a:t>連絡先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DD4CF"/>
                    </a:solidFill>
                  </a:tcPr>
                </a:tc>
                <a:tc>
                  <a:txBody>
                    <a:bodyPr/>
                    <a:lstStyle/>
                    <a:p>
                      <a:pPr algn="ctr"/>
                      <a:r>
                        <a:rPr kumimoji="1" lang="ja-JP" altLang="en-US" sz="1200" b="1" dirty="0">
                          <a:solidFill>
                            <a:schemeClr val="tx1"/>
                          </a:solidFill>
                        </a:rPr>
                        <a:t>担当者氏名</a:t>
                      </a:r>
                      <a:endParaRPr kumimoji="1" lang="en-US" altLang="ja-JP"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DD4CF"/>
                    </a:solidFill>
                  </a:tcPr>
                </a:tc>
                <a:tc>
                  <a:txBody>
                    <a:bodyPr/>
                    <a:lstStyle/>
                    <a:p>
                      <a:endParaRPr kumimoji="1" lang="ja-JP" altLang="en-US" sz="1200" b="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50773767"/>
                  </a:ext>
                </a:extLst>
              </a:tr>
              <a:tr h="367208">
                <a:tc vMerge="1">
                  <a:txBody>
                    <a:bodyPr/>
                    <a:lstStyle/>
                    <a:p>
                      <a:pPr algn="ctr"/>
                      <a:r>
                        <a:rPr kumimoji="1" lang="ja-JP" altLang="en-US" sz="1400" b="0" dirty="0">
                          <a:solidFill>
                            <a:schemeClr val="tx1"/>
                          </a:solidFill>
                        </a:rPr>
                        <a:t>連絡先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DD4CF"/>
                    </a:solidFill>
                  </a:tcPr>
                </a:tc>
                <a:tc>
                  <a:txBody>
                    <a:bodyPr/>
                    <a:lstStyle/>
                    <a:p>
                      <a:pPr algn="ctr"/>
                      <a:r>
                        <a:rPr kumimoji="1" lang="ja-JP" altLang="en-US" sz="1200" b="1" dirty="0">
                          <a:solidFill>
                            <a:schemeClr val="tx1"/>
                          </a:solidFill>
                        </a:rPr>
                        <a:t>連絡先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DD4CF"/>
                    </a:solidFill>
                  </a:tcPr>
                </a:tc>
                <a:tc>
                  <a:txBody>
                    <a:bodyPr/>
                    <a:lstStyle/>
                    <a:p>
                      <a:r>
                        <a:rPr kumimoji="1" lang="en-US" altLang="ja-JP" sz="1200" b="0" dirty="0">
                          <a:solidFill>
                            <a:schemeClr val="tx1"/>
                          </a:solidFill>
                        </a:rPr>
                        <a:t>TEL</a:t>
                      </a:r>
                      <a:r>
                        <a:rPr kumimoji="1" lang="ja-JP" altLang="en-US" sz="1200" b="0" dirty="0">
                          <a:solidFill>
                            <a:schemeClr val="tx1"/>
                          </a:solidFill>
                        </a:rPr>
                        <a:t>：　　　　　　　　　　　　　　　　メールアドレス：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03592910"/>
                  </a:ext>
                </a:extLst>
              </a:tr>
            </a:tbl>
          </a:graphicData>
        </a:graphic>
      </p:graphicFrame>
    </p:spTree>
    <p:extLst>
      <p:ext uri="{BB962C8B-B14F-4D97-AF65-F5344CB8AC3E}">
        <p14:creationId xmlns:p14="http://schemas.microsoft.com/office/powerpoint/2010/main" val="3751611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52AA3EB3-6071-9325-D18B-D5A0231D42FE}"/>
              </a:ext>
            </a:extLst>
          </p:cNvPr>
          <p:cNvSpPr>
            <a:spLocks noGrp="1"/>
          </p:cNvSpPr>
          <p:nvPr>
            <p:ph type="sldNum" sz="quarter" idx="10"/>
          </p:nvPr>
        </p:nvSpPr>
        <p:spPr/>
        <p:txBody>
          <a:bodyPr/>
          <a:lstStyle/>
          <a:p>
            <a:fld id="{543A0986-838B-4D2A-A95C-8CB1738263FE}" type="slidenum">
              <a:rPr lang="ja-JP" altLang="en-US" smtClean="0"/>
              <a:pPr/>
              <a:t>4</a:t>
            </a:fld>
            <a:endParaRPr lang="ja-JP" altLang="en-US"/>
          </a:p>
        </p:txBody>
      </p:sp>
      <p:sp>
        <p:nvSpPr>
          <p:cNvPr id="4" name="タイトル 3">
            <a:extLst>
              <a:ext uri="{FF2B5EF4-FFF2-40B4-BE49-F238E27FC236}">
                <a16:creationId xmlns:a16="http://schemas.microsoft.com/office/drawing/2014/main" id="{98F6F33E-08BC-D0FB-6EC7-548C92A47CC9}"/>
              </a:ext>
            </a:extLst>
          </p:cNvPr>
          <p:cNvSpPr>
            <a:spLocks noGrp="1"/>
          </p:cNvSpPr>
          <p:nvPr>
            <p:ph type="title"/>
          </p:nvPr>
        </p:nvSpPr>
        <p:spPr/>
        <p:txBody>
          <a:bodyPr/>
          <a:lstStyle/>
          <a:p>
            <a:r>
              <a:rPr lang="ja-JP" altLang="en-US" dirty="0"/>
              <a:t>２．コンセプト検証</a:t>
            </a:r>
            <a:r>
              <a:rPr kumimoji="1" lang="ja-JP" altLang="en-US" dirty="0"/>
              <a:t> 計画＜</a:t>
            </a:r>
            <a:r>
              <a:rPr lang="ja-JP" altLang="en-US" dirty="0"/>
              <a:t>サマリー＞</a:t>
            </a:r>
            <a:endParaRPr kumimoji="1" lang="ja-JP" altLang="en-US" dirty="0"/>
          </a:p>
        </p:txBody>
      </p:sp>
      <p:graphicFrame>
        <p:nvGraphicFramePr>
          <p:cNvPr id="5" name="表 5">
            <a:extLst>
              <a:ext uri="{FF2B5EF4-FFF2-40B4-BE49-F238E27FC236}">
                <a16:creationId xmlns:a16="http://schemas.microsoft.com/office/drawing/2014/main" id="{B7233F49-7D5B-DF3C-7A65-3913ABB527C4}"/>
              </a:ext>
            </a:extLst>
          </p:cNvPr>
          <p:cNvGraphicFramePr>
            <a:graphicFrameLocks noGrp="1"/>
          </p:cNvGraphicFramePr>
          <p:nvPr>
            <p:extLst>
              <p:ext uri="{D42A27DB-BD31-4B8C-83A1-F6EECF244321}">
                <p14:modId xmlns:p14="http://schemas.microsoft.com/office/powerpoint/2010/main" val="1492885640"/>
              </p:ext>
            </p:extLst>
          </p:nvPr>
        </p:nvGraphicFramePr>
        <p:xfrm>
          <a:off x="416999" y="1020287"/>
          <a:ext cx="9073076" cy="5591798"/>
        </p:xfrm>
        <a:graphic>
          <a:graphicData uri="http://schemas.openxmlformats.org/drawingml/2006/table">
            <a:tbl>
              <a:tblPr firstRow="1" bandRow="1">
                <a:tableStyleId>{5C22544A-7EE6-4342-B048-85BDC9FD1C3A}</a:tableStyleId>
              </a:tblPr>
              <a:tblGrid>
                <a:gridCol w="1370859">
                  <a:extLst>
                    <a:ext uri="{9D8B030D-6E8A-4147-A177-3AD203B41FA5}">
                      <a16:colId xmlns:a16="http://schemas.microsoft.com/office/drawing/2014/main" val="4279265992"/>
                    </a:ext>
                  </a:extLst>
                </a:gridCol>
                <a:gridCol w="7702217">
                  <a:extLst>
                    <a:ext uri="{9D8B030D-6E8A-4147-A177-3AD203B41FA5}">
                      <a16:colId xmlns:a16="http://schemas.microsoft.com/office/drawing/2014/main" val="1006299344"/>
                    </a:ext>
                  </a:extLst>
                </a:gridCol>
              </a:tblGrid>
              <a:tr h="294374">
                <a:tc>
                  <a:txBody>
                    <a:bodyPr/>
                    <a:lstStyle/>
                    <a:p>
                      <a:pPr algn="ctr"/>
                      <a:r>
                        <a:rPr kumimoji="1" lang="ja-JP" altLang="en-US" sz="1200" b="1" dirty="0">
                          <a:solidFill>
                            <a:schemeClr val="tx1"/>
                          </a:solidFill>
                        </a:rPr>
                        <a:t>プロジェクト名</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DD4CF"/>
                    </a:solidFill>
                  </a:tcPr>
                </a:tc>
                <a:tc>
                  <a:txBody>
                    <a:bodyPr/>
                    <a:lstStyle/>
                    <a:p>
                      <a:pPr marL="0" marR="0" lvl="0" indent="0" algn="l" defTabSz="990564"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rPr>
                        <a:t>＜検証内容が分かるような名称を記載ください＞</a:t>
                      </a:r>
                      <a:endParaRPr kumimoji="1" lang="en-US" altLang="ja-JP" sz="1200" b="0"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42631798"/>
                  </a:ext>
                </a:extLst>
              </a:tr>
              <a:tr h="294374">
                <a:tc>
                  <a:txBody>
                    <a:bodyPr/>
                    <a:lstStyle/>
                    <a:p>
                      <a:pPr algn="ctr"/>
                      <a:r>
                        <a:rPr kumimoji="1" lang="ja-JP" altLang="en-US" sz="1200" b="1" dirty="0">
                          <a:solidFill>
                            <a:schemeClr val="tx1"/>
                          </a:solidFill>
                        </a:rPr>
                        <a:t>社会課題 領域</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DD4CF"/>
                    </a:solidFill>
                  </a:tcPr>
                </a:tc>
                <a:tc>
                  <a:txBody>
                    <a:bodyPr/>
                    <a:lstStyle/>
                    <a:p>
                      <a:pPr marL="0" marR="0" lvl="0" indent="0" algn="l" defTabSz="990564" rtl="0" eaLnBrk="1" fontAlgn="auto" latinLnBrk="0" hangingPunct="1">
                        <a:lnSpc>
                          <a:spcPct val="100000"/>
                        </a:lnSpc>
                        <a:spcBef>
                          <a:spcPts val="0"/>
                        </a:spcBef>
                        <a:spcAft>
                          <a:spcPts val="0"/>
                        </a:spcAft>
                        <a:buClrTx/>
                        <a:buSzTx/>
                        <a:buFontTx/>
                        <a:buNone/>
                        <a:tabLst/>
                        <a:defRPr/>
                      </a:pPr>
                      <a:r>
                        <a:rPr kumimoji="1" lang="en-US" altLang="ja-JP" sz="1200" dirty="0"/>
                        <a:t>DX</a:t>
                      </a:r>
                      <a:r>
                        <a:rPr kumimoji="1" lang="ja-JP" altLang="en-US" sz="1200" b="0" dirty="0">
                          <a:solidFill>
                            <a:schemeClr val="tx1"/>
                          </a:solidFill>
                        </a:rPr>
                        <a:t>　／　</a:t>
                      </a:r>
                      <a:r>
                        <a:rPr kumimoji="1" lang="ja-JP" altLang="en-US" sz="1200" dirty="0"/>
                        <a:t>環境 サステナビリティ（</a:t>
                      </a:r>
                      <a:r>
                        <a:rPr kumimoji="1" lang="en-US" altLang="ja-JP" sz="1200" dirty="0"/>
                        <a:t>GX</a:t>
                      </a:r>
                      <a:r>
                        <a:rPr kumimoji="1" lang="ja-JP" altLang="en-US" sz="1200" dirty="0"/>
                        <a:t>・</a:t>
                      </a:r>
                      <a:r>
                        <a:rPr kumimoji="1" lang="en-US" altLang="ja-JP" sz="1200" dirty="0"/>
                        <a:t>CE</a:t>
                      </a:r>
                      <a:r>
                        <a:rPr kumimoji="1" lang="ja-JP" altLang="en-US" sz="1200" dirty="0"/>
                        <a:t>）</a:t>
                      </a:r>
                      <a:r>
                        <a:rPr kumimoji="1" lang="ja-JP" altLang="en-US" sz="1200" b="0" dirty="0">
                          <a:solidFill>
                            <a:schemeClr val="tx1"/>
                          </a:solidFill>
                        </a:rPr>
                        <a:t>　／　</a:t>
                      </a:r>
                      <a:r>
                        <a:rPr lang="ja-JP" altLang="en-US" sz="1200" dirty="0"/>
                        <a:t>女性活躍支援・</a:t>
                      </a:r>
                      <a:r>
                        <a:rPr kumimoji="1" lang="ja-JP" altLang="en-US" sz="1200" dirty="0"/>
                        <a:t>フェムテック</a:t>
                      </a:r>
                      <a:endParaRPr kumimoji="1" lang="en-US" altLang="ja-JP" sz="12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92650889"/>
                  </a:ext>
                </a:extLst>
              </a:tr>
              <a:tr h="459947">
                <a:tc>
                  <a:txBody>
                    <a:bodyPr/>
                    <a:lstStyle/>
                    <a:p>
                      <a:pPr algn="ctr"/>
                      <a:r>
                        <a:rPr kumimoji="1" lang="ja-JP" altLang="en-US" sz="1200" b="1" dirty="0">
                          <a:solidFill>
                            <a:schemeClr val="tx1"/>
                          </a:solidFill>
                        </a:rPr>
                        <a:t>コンセプト検証に</a:t>
                      </a:r>
                      <a:endParaRPr kumimoji="1" lang="en-US" altLang="ja-JP" sz="1200" b="1" dirty="0">
                        <a:solidFill>
                          <a:schemeClr val="tx1"/>
                        </a:solidFill>
                      </a:endParaRPr>
                    </a:p>
                    <a:p>
                      <a:pPr algn="ctr"/>
                      <a:r>
                        <a:rPr kumimoji="1" lang="ja-JP" altLang="en-US" sz="1200" b="1" dirty="0">
                          <a:solidFill>
                            <a:schemeClr val="tx1"/>
                          </a:solidFill>
                        </a:rPr>
                        <a:t>要する期間</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DD4CF"/>
                    </a:solidFill>
                  </a:tcPr>
                </a:tc>
                <a:tc>
                  <a:txBody>
                    <a:bodyPr/>
                    <a:lstStyle/>
                    <a:p>
                      <a:r>
                        <a:rPr kumimoji="1" lang="ja-JP" altLang="en-US" sz="1200" b="0" dirty="0">
                          <a:solidFill>
                            <a:schemeClr val="tx1"/>
                          </a:solidFill>
                        </a:rPr>
                        <a:t>●ヶ月（具体的な予定期間：</a:t>
                      </a:r>
                      <a:r>
                        <a:rPr kumimoji="1" lang="en-US" altLang="ja-JP" sz="1200" b="0" dirty="0">
                          <a:solidFill>
                            <a:schemeClr val="tx1"/>
                          </a:solidFill>
                        </a:rPr>
                        <a:t>2025</a:t>
                      </a:r>
                      <a:r>
                        <a:rPr kumimoji="1" lang="ja-JP" altLang="en-US" sz="1200" b="0" dirty="0">
                          <a:solidFill>
                            <a:schemeClr val="tx1"/>
                          </a:solidFill>
                        </a:rPr>
                        <a:t>年●月～●月）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77380009"/>
                  </a:ext>
                </a:extLst>
              </a:tr>
              <a:tr h="827904">
                <a:tc>
                  <a:txBody>
                    <a:bodyPr/>
                    <a:lstStyle/>
                    <a:p>
                      <a:pPr algn="ctr"/>
                      <a:r>
                        <a:rPr kumimoji="1" lang="ja-JP" altLang="en-US" sz="1200" b="1" dirty="0">
                          <a:solidFill>
                            <a:schemeClr val="tx1"/>
                          </a:solidFill>
                        </a:rPr>
                        <a:t>連携先</a:t>
                      </a:r>
                      <a:endParaRPr kumimoji="1" lang="en-US" altLang="ja-JP" sz="1200" b="1" dirty="0">
                        <a:solidFill>
                          <a:schemeClr val="tx1"/>
                        </a:solidFill>
                      </a:endParaRPr>
                    </a:p>
                    <a:p>
                      <a:pPr algn="ctr"/>
                      <a:r>
                        <a:rPr kumimoji="1" lang="ja-JP" altLang="en-US" sz="1200" b="1" dirty="0">
                          <a:solidFill>
                            <a:schemeClr val="tx1"/>
                          </a:solidFill>
                        </a:rPr>
                        <a:t>企業・団体名</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DD4CF"/>
                    </a:solidFill>
                  </a:tcPr>
                </a:tc>
                <a:tc>
                  <a:txBody>
                    <a:bodyPr/>
                    <a:lstStyle/>
                    <a:p>
                      <a:endParaRPr kumimoji="1" lang="en-US" altLang="ja-JP" sz="1200" b="0" dirty="0">
                        <a:solidFill>
                          <a:schemeClr val="tx1"/>
                        </a:solidFill>
                      </a:endParaRPr>
                    </a:p>
                    <a:p>
                      <a:endParaRPr kumimoji="1" lang="en-US" altLang="ja-JP" sz="1200" b="0" dirty="0">
                        <a:solidFill>
                          <a:schemeClr val="tx1"/>
                        </a:solidFill>
                      </a:endParaRPr>
                    </a:p>
                    <a:p>
                      <a:endParaRPr kumimoji="1" lang="en-US" altLang="ja-JP" sz="1200" b="0" dirty="0">
                        <a:solidFill>
                          <a:schemeClr val="tx1"/>
                        </a:solidFill>
                      </a:endParaRPr>
                    </a:p>
                    <a:p>
                      <a:endParaRPr kumimoji="1" lang="ja-JP" altLang="en-US" sz="1200" b="0"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28865324"/>
                  </a:ext>
                </a:extLst>
              </a:tr>
              <a:tr h="294374">
                <a:tc>
                  <a:txBody>
                    <a:bodyPr/>
                    <a:lstStyle/>
                    <a:p>
                      <a:pPr algn="ctr"/>
                      <a:r>
                        <a:rPr kumimoji="1" lang="ja-JP" altLang="en-US" sz="1200" b="1" dirty="0">
                          <a:solidFill>
                            <a:schemeClr val="tx1"/>
                          </a:solidFill>
                        </a:rPr>
                        <a:t>実施場所</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DD4CF"/>
                    </a:solidFill>
                  </a:tcPr>
                </a:tc>
                <a:tc>
                  <a:txBody>
                    <a:bodyPr/>
                    <a:lstStyle/>
                    <a:p>
                      <a:endParaRPr kumimoji="1" lang="ja-JP" altLang="en-US" sz="1200" b="0"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28482114"/>
                  </a:ext>
                </a:extLst>
              </a:tr>
              <a:tr h="760837">
                <a:tc>
                  <a:txBody>
                    <a:bodyPr/>
                    <a:lstStyle/>
                    <a:p>
                      <a:pPr algn="ctr"/>
                      <a:r>
                        <a:rPr kumimoji="1" lang="ja-JP" altLang="en-US" sz="1200" b="1" dirty="0">
                          <a:solidFill>
                            <a:schemeClr val="tx1"/>
                          </a:solidFill>
                        </a:rPr>
                        <a:t>検証概要</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DD4CF"/>
                    </a:solidFill>
                  </a:tcPr>
                </a:tc>
                <a:tc>
                  <a:txBody>
                    <a:bodyPr/>
                    <a:lstStyle/>
                    <a:p>
                      <a:endParaRPr kumimoji="1" lang="en-US" altLang="ja-JP" sz="1200" b="0" dirty="0">
                        <a:solidFill>
                          <a:schemeClr val="tx1"/>
                        </a:solidFill>
                      </a:endParaRPr>
                    </a:p>
                    <a:p>
                      <a:endParaRPr kumimoji="1" lang="en-US" altLang="ja-JP" sz="1200" b="0" dirty="0">
                        <a:solidFill>
                          <a:schemeClr val="tx1"/>
                        </a:solidFill>
                      </a:endParaRPr>
                    </a:p>
                    <a:p>
                      <a:endParaRPr kumimoji="1" lang="ja-JP" altLang="en-US" sz="1200" b="0"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20116237"/>
                  </a:ext>
                </a:extLst>
              </a:tr>
              <a:tr h="901858">
                <a:tc>
                  <a:txBody>
                    <a:bodyPr/>
                    <a:lstStyle/>
                    <a:p>
                      <a:pPr algn="ctr"/>
                      <a:r>
                        <a:rPr kumimoji="1" lang="ja-JP" altLang="en-US" sz="1200" b="1" dirty="0">
                          <a:solidFill>
                            <a:schemeClr val="tx1"/>
                          </a:solidFill>
                        </a:rPr>
                        <a:t>費用見込</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DD4CF"/>
                    </a:solidFill>
                  </a:tcPr>
                </a:tc>
                <a:tc>
                  <a:txBody>
                    <a:bodyPr/>
                    <a:lstStyle/>
                    <a:p>
                      <a:r>
                        <a:rPr kumimoji="1" lang="ja-JP" altLang="en-US" sz="1200" b="0" dirty="0">
                          <a:solidFill>
                            <a:schemeClr val="tx1"/>
                          </a:solidFill>
                        </a:rPr>
                        <a:t>＜本プロジェクトでかかる実施費用の見込みを記載ください。詳細は様式３に記載してください。＞</a:t>
                      </a:r>
                      <a:endParaRPr kumimoji="1" lang="en-US" altLang="ja-JP" sz="1200" b="0" dirty="0">
                        <a:solidFill>
                          <a:schemeClr val="tx1"/>
                        </a:solidFill>
                      </a:endParaRPr>
                    </a:p>
                    <a:p>
                      <a:endParaRPr kumimoji="1" lang="en-US" altLang="ja-JP" sz="1200" b="0" dirty="0">
                        <a:solidFill>
                          <a:schemeClr val="tx1"/>
                        </a:solidFill>
                      </a:endParaRPr>
                    </a:p>
                    <a:p>
                      <a:endParaRPr kumimoji="1" lang="en-US" altLang="ja-JP" sz="1200" b="0" dirty="0">
                        <a:solidFill>
                          <a:schemeClr val="tx1"/>
                        </a:solidFill>
                      </a:endParaRPr>
                    </a:p>
                    <a:p>
                      <a:endParaRPr kumimoji="1" lang="en-US" altLang="ja-JP" sz="1200" b="0"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27316665"/>
                  </a:ext>
                </a:extLst>
              </a:tr>
              <a:tr h="991406">
                <a:tc>
                  <a:txBody>
                    <a:bodyPr/>
                    <a:lstStyle/>
                    <a:p>
                      <a:pPr algn="ctr"/>
                      <a:r>
                        <a:rPr kumimoji="1" lang="ja-JP" altLang="en-US" sz="1200" b="1" dirty="0">
                          <a:solidFill>
                            <a:schemeClr val="tx1"/>
                          </a:solidFill>
                        </a:rPr>
                        <a:t>他補助金</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DD4CF"/>
                    </a:solidFill>
                  </a:tcPr>
                </a:tc>
                <a:tc>
                  <a:txBody>
                    <a:bodyPr/>
                    <a:lstStyle/>
                    <a:p>
                      <a:r>
                        <a:rPr kumimoji="1" lang="ja-JP" altLang="en-US" sz="1200" b="0" dirty="0">
                          <a:solidFill>
                            <a:schemeClr val="tx1"/>
                          </a:solidFill>
                        </a:rPr>
                        <a:t>＜本プロジェクトに係るプロダクトで、別の補助金等を受けている場合、その補助金名を記載ください。＞</a:t>
                      </a:r>
                      <a:endParaRPr kumimoji="1" lang="en-US" altLang="ja-JP" sz="1200" b="0" dirty="0">
                        <a:solidFill>
                          <a:schemeClr val="tx1"/>
                        </a:solidFill>
                      </a:endParaRPr>
                    </a:p>
                    <a:p>
                      <a:pPr marL="0" marR="0" lvl="0" indent="0" algn="l" defTabSz="990564" rtl="0" eaLnBrk="1" fontAlgn="auto" latinLnBrk="0" hangingPunct="1">
                        <a:lnSpc>
                          <a:spcPct val="100000"/>
                        </a:lnSpc>
                        <a:spcBef>
                          <a:spcPts val="0"/>
                        </a:spcBef>
                        <a:spcAft>
                          <a:spcPts val="0"/>
                        </a:spcAft>
                        <a:buClrTx/>
                        <a:buSzTx/>
                        <a:buFontTx/>
                        <a:buNone/>
                        <a:tabLst/>
                        <a:defRPr/>
                      </a:pPr>
                      <a:r>
                        <a:rPr kumimoji="1" lang="en-US" altLang="ja-JP" sz="1200" b="0">
                          <a:solidFill>
                            <a:schemeClr val="tx1"/>
                          </a:solidFill>
                        </a:rPr>
                        <a:t>※</a:t>
                      </a:r>
                      <a:r>
                        <a:rPr kumimoji="1" lang="ja-JP" altLang="en-US" sz="1200" b="0">
                          <a:solidFill>
                            <a:schemeClr val="tx1"/>
                          </a:solidFill>
                        </a:rPr>
                        <a:t>補助</a:t>
                      </a:r>
                      <a:r>
                        <a:rPr kumimoji="1" lang="ja-JP" altLang="en-US" sz="1200" b="0" dirty="0">
                          <a:solidFill>
                            <a:schemeClr val="tx1"/>
                          </a:solidFill>
                        </a:rPr>
                        <a:t>金を受けているプロジェクトへの本申請に関する報告は貴社にてお願いいたします。</a:t>
                      </a:r>
                      <a:endParaRPr kumimoji="1" lang="en-US" altLang="ja-JP" sz="1200" b="0" dirty="0">
                        <a:solidFill>
                          <a:schemeClr val="tx1"/>
                        </a:solidFill>
                      </a:endParaRPr>
                    </a:p>
                    <a:p>
                      <a:endParaRPr kumimoji="1" lang="en-US" altLang="ja-JP" sz="1200" b="0" dirty="0">
                        <a:solidFill>
                          <a:schemeClr val="tx1"/>
                        </a:solidFill>
                      </a:endParaRPr>
                    </a:p>
                    <a:p>
                      <a:endParaRPr kumimoji="1" lang="en-US" altLang="ja-JP" sz="1200" b="0" dirty="0">
                        <a:solidFill>
                          <a:schemeClr val="tx1"/>
                        </a:solidFill>
                      </a:endParaRPr>
                    </a:p>
                    <a:p>
                      <a:endParaRPr kumimoji="1" lang="en-US" altLang="ja-JP" sz="1200" b="0"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45111387"/>
                  </a:ext>
                </a:extLst>
              </a:tr>
              <a:tr h="752290">
                <a:tc>
                  <a:txBody>
                    <a:bodyPr/>
                    <a:lstStyle/>
                    <a:p>
                      <a:pPr algn="ctr"/>
                      <a:r>
                        <a:rPr kumimoji="1" lang="ja-JP" altLang="en-US" sz="1200" b="1" dirty="0">
                          <a:solidFill>
                            <a:schemeClr val="tx1"/>
                          </a:solidFill>
                        </a:rPr>
                        <a:t>社会実装に向けて</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DD4CF"/>
                    </a:solidFill>
                  </a:tcPr>
                </a:tc>
                <a:tc>
                  <a:txBody>
                    <a:bodyPr/>
                    <a:lstStyle/>
                    <a:p>
                      <a:r>
                        <a:rPr kumimoji="1" lang="ja-JP" altLang="en-US" sz="1200" b="0" dirty="0">
                          <a:solidFill>
                            <a:schemeClr val="tx1"/>
                          </a:solidFill>
                        </a:rPr>
                        <a:t>本プロジェクトが終了後、社会実装に向けた支援を引き続き希望しますか（はい　／　いいえ）</a:t>
                      </a:r>
                      <a:endParaRPr kumimoji="1" lang="en-US" altLang="ja-JP" sz="1200" b="0" dirty="0">
                        <a:solidFill>
                          <a:schemeClr val="tx1"/>
                        </a:solidFill>
                      </a:endParaRPr>
                    </a:p>
                    <a:p>
                      <a:r>
                        <a:rPr kumimoji="1" lang="ja-JP" altLang="en-US" sz="1200" b="0" dirty="0">
                          <a:solidFill>
                            <a:schemeClr val="tx1"/>
                          </a:solidFill>
                        </a:rPr>
                        <a:t>（ピッチイベントなどを開催予定です）</a:t>
                      </a:r>
                      <a:endParaRPr kumimoji="1" lang="en-US" altLang="ja-JP" sz="1200" b="0"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12763484"/>
                  </a:ext>
                </a:extLst>
              </a:tr>
            </a:tbl>
          </a:graphicData>
        </a:graphic>
      </p:graphicFrame>
    </p:spTree>
    <p:extLst>
      <p:ext uri="{BB962C8B-B14F-4D97-AF65-F5344CB8AC3E}">
        <p14:creationId xmlns:p14="http://schemas.microsoft.com/office/powerpoint/2010/main" val="2211583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B47773AE-6CA3-4948-A9DE-5A32EE42CBA2}"/>
              </a:ext>
            </a:extLst>
          </p:cNvPr>
          <p:cNvSpPr>
            <a:spLocks noGrp="1"/>
          </p:cNvSpPr>
          <p:nvPr>
            <p:ph type="sldNum" sz="quarter" idx="11"/>
          </p:nvPr>
        </p:nvSpPr>
        <p:spPr/>
        <p:txBody>
          <a:bodyPr/>
          <a:lstStyle/>
          <a:p>
            <a:fld id="{AA5FCFE5-FE56-4EF1-80A8-07776887C2A1}" type="slidenum">
              <a:rPr lang="ja-JP" altLang="en-US" smtClean="0"/>
              <a:pPr/>
              <a:t>5</a:t>
            </a:fld>
            <a:endParaRPr lang="ja-JP" altLang="en-US" dirty="0"/>
          </a:p>
        </p:txBody>
      </p:sp>
      <p:sp>
        <p:nvSpPr>
          <p:cNvPr id="41" name="タイトル 3">
            <a:extLst>
              <a:ext uri="{FF2B5EF4-FFF2-40B4-BE49-F238E27FC236}">
                <a16:creationId xmlns:a16="http://schemas.microsoft.com/office/drawing/2014/main" id="{AE189DD0-08E8-4AE6-8A1A-918E94C0B4AE}"/>
              </a:ext>
            </a:extLst>
          </p:cNvPr>
          <p:cNvSpPr>
            <a:spLocks noGrp="1"/>
          </p:cNvSpPr>
          <p:nvPr>
            <p:ph type="title"/>
          </p:nvPr>
        </p:nvSpPr>
        <p:spPr>
          <a:xfrm>
            <a:off x="417000" y="180000"/>
            <a:ext cx="9072000" cy="615600"/>
          </a:xfrm>
        </p:spPr>
        <p:txBody>
          <a:bodyPr/>
          <a:lstStyle/>
          <a:p>
            <a:r>
              <a:rPr kumimoji="1" lang="ja-JP" altLang="en-US" dirty="0"/>
              <a:t>３．背景・目的、取組内容</a:t>
            </a:r>
          </a:p>
        </p:txBody>
      </p:sp>
      <p:sp>
        <p:nvSpPr>
          <p:cNvPr id="42" name="テキスト プレースホルダー 3">
            <a:extLst>
              <a:ext uri="{FF2B5EF4-FFF2-40B4-BE49-F238E27FC236}">
                <a16:creationId xmlns:a16="http://schemas.microsoft.com/office/drawing/2014/main" id="{FC0D7E4B-F69E-4688-BAAB-A13B63035DB0}"/>
              </a:ext>
            </a:extLst>
          </p:cNvPr>
          <p:cNvSpPr txBox="1">
            <a:spLocks/>
          </p:cNvSpPr>
          <p:nvPr/>
        </p:nvSpPr>
        <p:spPr>
          <a:xfrm>
            <a:off x="417000" y="1016000"/>
            <a:ext cx="4356000" cy="432000"/>
          </a:xfrm>
          <a:prstGeom prst="rect">
            <a:avLst/>
          </a:prstGeom>
        </p:spPr>
        <p:txBody>
          <a:bodyPr vert="horz" wrap="none" lIns="72000" tIns="0" rIns="0" bIns="0" rtlCol="0" anchor="ctr">
            <a:noAutofit/>
          </a:bodyPr>
          <a:lstStyle>
            <a:lvl1pPr marL="0" marR="0" indent="0" defTabSz="990564" eaLnBrk="1" fontAlgn="auto" latinLnBrk="0" hangingPunct="1">
              <a:lnSpc>
                <a:spcPct val="100000"/>
              </a:lnSpc>
              <a:spcBef>
                <a:spcPts val="0"/>
              </a:spcBef>
              <a:spcAft>
                <a:spcPts val="0"/>
              </a:spcAft>
              <a:buClrTx/>
              <a:buSzPct val="100000"/>
              <a:buFont typeface="Arial" panose="020B0604020202020204" pitchFamily="34" charset="0"/>
              <a:buNone/>
              <a:tabLst/>
              <a:defRPr kumimoji="1" sz="1400" b="1" i="1">
                <a:solidFill>
                  <a:schemeClr val="accent1"/>
                </a:solidFill>
                <a:latin typeface="+mn-lt"/>
                <a:cs typeface="+mn-cs"/>
              </a:defRPr>
            </a:lvl1pPr>
            <a:lvl2pPr marL="172800" marR="0" indent="-172800" defTabSz="990564" eaLnBrk="1" fontAlgn="auto" latinLnBrk="0" hangingPunct="1">
              <a:lnSpc>
                <a:spcPct val="106000"/>
              </a:lnSpc>
              <a:spcBef>
                <a:spcPts val="1056"/>
              </a:spcBef>
              <a:spcAft>
                <a:spcPts val="0"/>
              </a:spcAft>
              <a:buClrTx/>
              <a:buSzPct val="100000"/>
              <a:buFont typeface="Wingdings" panose="05000000000000000000" pitchFamily="2" charset="2"/>
              <a:buChar char="n"/>
              <a:tabLst/>
              <a:defRPr kumimoji="1" lang="en-US" sz="1200" b="0" dirty="0" smtClean="0">
                <a:latin typeface="+mn-lt"/>
                <a:cs typeface="+mn-cs"/>
              </a:defRPr>
            </a:lvl2pPr>
            <a:lvl3pPr marL="345600" marR="0" indent="-172800" defTabSz="990564" eaLnBrk="1" fontAlgn="auto" latinLnBrk="0" hangingPunct="1">
              <a:lnSpc>
                <a:spcPct val="106000"/>
              </a:lnSpc>
              <a:spcBef>
                <a:spcPts val="480"/>
              </a:spcBef>
              <a:spcAft>
                <a:spcPts val="0"/>
              </a:spcAft>
              <a:buClrTx/>
              <a:buSzPct val="100000"/>
              <a:buFont typeface="Wingdings" panose="05000000000000000000" pitchFamily="2" charset="2"/>
              <a:buChar char="Ø"/>
              <a:tabLst/>
              <a:defRPr kumimoji="1" lang="en-US" sz="1200" b="0" dirty="0" smtClean="0">
                <a:latin typeface="+mn-lt"/>
                <a:cs typeface="+mn-cs"/>
              </a:defRPr>
            </a:lvl3pPr>
            <a:lvl4pPr marL="518400" marR="0" indent="-172800" defTabSz="990564" eaLnBrk="1" fontAlgn="auto" latinLnBrk="0" hangingPunct="1">
              <a:lnSpc>
                <a:spcPct val="106000"/>
              </a:lnSpc>
              <a:spcBef>
                <a:spcPts val="240"/>
              </a:spcBef>
              <a:spcAft>
                <a:spcPts val="0"/>
              </a:spcAft>
              <a:buClrTx/>
              <a:buSzPct val="100000"/>
              <a:buFont typeface="Arial" panose="020B0604020202020204" pitchFamily="34" charset="0"/>
              <a:buChar char="•"/>
              <a:tabLst/>
              <a:defRPr kumimoji="1" lang="en-US" sz="1200" b="0" baseline="0" dirty="0" smtClean="0">
                <a:latin typeface="+mn-lt"/>
                <a:cs typeface="+mn-cs"/>
              </a:defRPr>
            </a:lvl4pPr>
            <a:lvl5pPr marL="577179" indent="-191093" defTabSz="865024" eaLnBrk="1" latinLnBrk="0" hangingPunct="1">
              <a:spcBef>
                <a:spcPts val="0"/>
              </a:spcBef>
              <a:spcAft>
                <a:spcPts val="1083"/>
              </a:spcAft>
              <a:buClrTx/>
              <a:buSzPct val="100000"/>
              <a:buFont typeface="Verdana" panose="020B0604030504040204" pitchFamily="34" charset="0"/>
              <a:buChar char="−"/>
              <a:tabLst/>
              <a:defRPr kumimoji="1" lang="en-US" sz="1192" baseline="0" dirty="0" smtClean="0">
                <a:latin typeface="+mn-lt"/>
                <a:cs typeface="+mn-cs"/>
              </a:defRPr>
            </a:lvl5pPr>
            <a:lvl6pPr marL="577179" indent="-191093" defTabSz="990564">
              <a:spcBef>
                <a:spcPts val="0"/>
              </a:spcBef>
              <a:spcAft>
                <a:spcPts val="1083"/>
              </a:spcAft>
              <a:buFont typeface="Verdana" panose="020B0604030504040204" pitchFamily="34" charset="0"/>
              <a:buChar char="−"/>
              <a:defRPr kumimoji="1" sz="1300" baseline="0">
                <a:latin typeface="+mn-lt"/>
                <a:cs typeface="+mn-cs"/>
              </a:defRPr>
            </a:lvl6pPr>
            <a:lvl7pPr marL="577179" indent="-191093" defTabSz="990564">
              <a:spcBef>
                <a:spcPts val="0"/>
              </a:spcBef>
              <a:spcAft>
                <a:spcPts val="1083"/>
              </a:spcAft>
              <a:buFont typeface="Verdana" panose="020B0604030504040204" pitchFamily="34" charset="0"/>
              <a:buChar char="−"/>
              <a:defRPr kumimoji="1" sz="1300">
                <a:latin typeface="+mn-lt"/>
                <a:cs typeface="+mn-cs"/>
              </a:defRPr>
            </a:lvl7pPr>
            <a:lvl8pPr marL="577179" indent="-191093" defTabSz="990564">
              <a:spcBef>
                <a:spcPts val="0"/>
              </a:spcBef>
              <a:spcAft>
                <a:spcPts val="1083"/>
              </a:spcAft>
              <a:buFont typeface="Verdana" panose="020B0604030504040204" pitchFamily="34" charset="0"/>
              <a:buChar char="−"/>
              <a:defRPr kumimoji="1" sz="1300" baseline="0">
                <a:latin typeface="+mn-lt"/>
                <a:cs typeface="+mn-cs"/>
              </a:defRPr>
            </a:lvl8pPr>
            <a:lvl9pPr marL="577179" indent="-191093" defTabSz="990564">
              <a:spcBef>
                <a:spcPts val="0"/>
              </a:spcBef>
              <a:spcAft>
                <a:spcPts val="1083"/>
              </a:spcAft>
              <a:buFont typeface="Verdana" panose="020B0604030504040204" pitchFamily="34" charset="0"/>
              <a:buChar char="−"/>
              <a:defRPr kumimoji="1" sz="1300" baseline="0">
                <a:latin typeface="+mn-lt"/>
                <a:cs typeface="+mn-cs"/>
              </a:defRPr>
            </a:lvl9pPr>
          </a:lstStyle>
          <a:p>
            <a:r>
              <a:rPr lang="ja-JP" altLang="en-US" i="0" dirty="0">
                <a:solidFill>
                  <a:srgbClr val="046A38"/>
                </a:solidFill>
              </a:rPr>
              <a:t>コンセプト検証の背景・目的、取組内容</a:t>
            </a:r>
          </a:p>
        </p:txBody>
      </p:sp>
      <p:sp>
        <p:nvSpPr>
          <p:cNvPr id="43" name="正方形/長方形 42">
            <a:extLst>
              <a:ext uri="{FF2B5EF4-FFF2-40B4-BE49-F238E27FC236}">
                <a16:creationId xmlns:a16="http://schemas.microsoft.com/office/drawing/2014/main" id="{FD01E9B3-4935-4CC4-BC65-5146CBBBFAB4}"/>
              </a:ext>
            </a:extLst>
          </p:cNvPr>
          <p:cNvSpPr/>
          <p:nvPr/>
        </p:nvSpPr>
        <p:spPr bwMode="gray">
          <a:xfrm>
            <a:off x="2164103" y="2013625"/>
            <a:ext cx="7324897" cy="360000"/>
          </a:xfrm>
          <a:prstGeom prst="rect">
            <a:avLst/>
          </a:prstGeom>
          <a:solidFill>
            <a:schemeClr val="bg1"/>
          </a:solidFill>
          <a:ln w="6350">
            <a:solidFill>
              <a:srgbClr val="A7A8AA"/>
            </a:solidFill>
            <a:miter lim="800000"/>
            <a:headEnd/>
            <a:tailEnd/>
          </a:ln>
        </p:spPr>
        <p:txBody>
          <a:bodyPr lIns="72000" tIns="72000" rIns="72000" bIns="72000" rtlCol="0" anchor="ctr"/>
          <a:lstStyle/>
          <a:p>
            <a:pPr marL="88900" defTabSz="762000" eaLnBrk="0" hangingPunct="0">
              <a:lnSpc>
                <a:spcPct val="106000"/>
              </a:lnSpc>
              <a:spcBef>
                <a:spcPts val="0"/>
              </a:spcBef>
            </a:pPr>
            <a:r>
              <a:rPr kumimoji="1" lang="ja-JP" altLang="en-US" sz="1200" dirty="0"/>
              <a:t>＜上記領域で掲げられている社会課題のテーマを選択して記載してください＞</a:t>
            </a:r>
            <a:endParaRPr kumimoji="1" lang="en-US" altLang="ja-JP" sz="1200" dirty="0"/>
          </a:p>
        </p:txBody>
      </p:sp>
      <p:sp>
        <p:nvSpPr>
          <p:cNvPr id="44" name="フッター プレースホルダー 4">
            <a:extLst>
              <a:ext uri="{FF2B5EF4-FFF2-40B4-BE49-F238E27FC236}">
                <a16:creationId xmlns:a16="http://schemas.microsoft.com/office/drawing/2014/main" id="{8F443CAC-2507-47C8-8491-3D8FEA8E7148}"/>
              </a:ext>
            </a:extLst>
          </p:cNvPr>
          <p:cNvSpPr txBox="1">
            <a:spLocks/>
          </p:cNvSpPr>
          <p:nvPr/>
        </p:nvSpPr>
        <p:spPr bwMode="gray">
          <a:xfrm>
            <a:off x="410768" y="2014318"/>
            <a:ext cx="1722241" cy="360000"/>
          </a:xfrm>
          <a:prstGeom prst="rect">
            <a:avLst/>
          </a:prstGeom>
          <a:solidFill>
            <a:srgbClr val="9DD4CF"/>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lvl1pPr>
          </a:lstStyle>
          <a:p>
            <a:r>
              <a:rPr lang="ja-JP" altLang="en-US" dirty="0"/>
              <a:t>社会課題テーマ</a:t>
            </a:r>
            <a:endParaRPr lang="en-US" altLang="ja-JP" dirty="0"/>
          </a:p>
        </p:txBody>
      </p:sp>
      <p:sp>
        <p:nvSpPr>
          <p:cNvPr id="46" name="フッター プレースホルダー 4">
            <a:extLst>
              <a:ext uri="{FF2B5EF4-FFF2-40B4-BE49-F238E27FC236}">
                <a16:creationId xmlns:a16="http://schemas.microsoft.com/office/drawing/2014/main" id="{29786493-0A39-4789-A834-E1C1DD2661D8}"/>
              </a:ext>
            </a:extLst>
          </p:cNvPr>
          <p:cNvSpPr txBox="1">
            <a:spLocks/>
          </p:cNvSpPr>
          <p:nvPr/>
        </p:nvSpPr>
        <p:spPr bwMode="gray">
          <a:xfrm>
            <a:off x="410768" y="2539988"/>
            <a:ext cx="1720800" cy="1800000"/>
          </a:xfrm>
          <a:prstGeom prst="rect">
            <a:avLst/>
          </a:prstGeom>
          <a:solidFill>
            <a:srgbClr val="9DD4CF"/>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lvl1pPr>
          </a:lstStyle>
          <a:p>
            <a:r>
              <a:rPr lang="ja-JP" altLang="en-US" dirty="0"/>
              <a:t>解決したい</a:t>
            </a:r>
            <a:br>
              <a:rPr lang="en-US" altLang="ja-JP" dirty="0"/>
            </a:br>
            <a:r>
              <a:rPr lang="ja-JP" altLang="en-US" dirty="0"/>
              <a:t>社会課題</a:t>
            </a:r>
            <a:endParaRPr lang="en-GB" altLang="en-GB" dirty="0"/>
          </a:p>
        </p:txBody>
      </p:sp>
      <p:sp>
        <p:nvSpPr>
          <p:cNvPr id="52" name="テキスト ボックス 51">
            <a:extLst>
              <a:ext uri="{FF2B5EF4-FFF2-40B4-BE49-F238E27FC236}">
                <a16:creationId xmlns:a16="http://schemas.microsoft.com/office/drawing/2014/main" id="{1194D3C0-C259-4549-9F24-7D262348BE66}"/>
              </a:ext>
            </a:extLst>
          </p:cNvPr>
          <p:cNvSpPr txBox="1"/>
          <p:nvPr/>
        </p:nvSpPr>
        <p:spPr>
          <a:xfrm>
            <a:off x="2165178" y="1488648"/>
            <a:ext cx="7324897" cy="360000"/>
          </a:xfrm>
          <a:prstGeom prst="rect">
            <a:avLst/>
          </a:prstGeom>
          <a:solidFill>
            <a:schemeClr val="bg1"/>
          </a:solidFill>
          <a:ln w="6350">
            <a:solidFill>
              <a:srgbClr val="A7A8AA"/>
            </a:solidFill>
            <a:miter lim="800000"/>
            <a:headEnd/>
            <a:tailEnd/>
          </a:ln>
        </p:spPr>
        <p:txBody>
          <a:bodyPr lIns="144000" tIns="72000" rIns="72000" bIns="72000" rtlCol="0" anchor="ctr"/>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0" indent="0">
              <a:buNone/>
            </a:pPr>
            <a:r>
              <a:rPr kumimoji="1" lang="ja-JP" altLang="en-US" sz="1200" dirty="0"/>
              <a:t>＜</a:t>
            </a:r>
            <a:r>
              <a:rPr kumimoji="1" lang="en-US" altLang="ja-JP" sz="1200" dirty="0"/>
              <a:t>DX</a:t>
            </a:r>
            <a:r>
              <a:rPr kumimoji="1" lang="ja-JP" altLang="en-US" sz="1200" b="0" dirty="0">
                <a:solidFill>
                  <a:schemeClr val="tx1"/>
                </a:solidFill>
              </a:rPr>
              <a:t>／</a:t>
            </a:r>
            <a:r>
              <a:rPr kumimoji="1" lang="ja-JP" altLang="en-US" sz="1200" dirty="0"/>
              <a:t>環境 サステナビリティ（</a:t>
            </a:r>
            <a:r>
              <a:rPr kumimoji="1" lang="en-US" altLang="ja-JP" sz="1200" dirty="0"/>
              <a:t>GX</a:t>
            </a:r>
            <a:r>
              <a:rPr kumimoji="1" lang="ja-JP" altLang="en-US" sz="1200" dirty="0"/>
              <a:t>・</a:t>
            </a:r>
            <a:r>
              <a:rPr kumimoji="1" lang="en-US" altLang="ja-JP" sz="1200" dirty="0"/>
              <a:t>CE</a:t>
            </a:r>
            <a:r>
              <a:rPr kumimoji="1" lang="ja-JP" altLang="en-US" sz="1200" dirty="0"/>
              <a:t>）</a:t>
            </a:r>
            <a:r>
              <a:rPr kumimoji="1" lang="ja-JP" altLang="en-US" sz="1200" b="0" dirty="0">
                <a:solidFill>
                  <a:schemeClr val="tx1"/>
                </a:solidFill>
              </a:rPr>
              <a:t>／</a:t>
            </a:r>
            <a:r>
              <a:rPr lang="ja-JP" altLang="en-US" sz="1200" dirty="0"/>
              <a:t>女性活躍支援・</a:t>
            </a:r>
            <a:r>
              <a:rPr kumimoji="1" lang="ja-JP" altLang="en-US" sz="1200" dirty="0"/>
              <a:t>フェムテック</a:t>
            </a:r>
            <a:r>
              <a:rPr lang="ja-JP" altLang="en-US" dirty="0"/>
              <a:t>　</a:t>
            </a:r>
            <a:r>
              <a:rPr kumimoji="1" lang="ja-JP" altLang="en-US" sz="1200" dirty="0"/>
              <a:t>から</a:t>
            </a:r>
            <a:r>
              <a:rPr kumimoji="1" lang="en-US" altLang="ja-JP" sz="1200" dirty="0"/>
              <a:t>1</a:t>
            </a:r>
            <a:r>
              <a:rPr kumimoji="1" lang="ja-JP" altLang="en-US" sz="1200" dirty="0"/>
              <a:t>つを選択して記載してください＞</a:t>
            </a:r>
            <a:endParaRPr kumimoji="1" lang="en-US" altLang="ja-JP" sz="1200" dirty="0"/>
          </a:p>
        </p:txBody>
      </p:sp>
      <p:sp>
        <p:nvSpPr>
          <p:cNvPr id="53" name="フッター プレースホルダー 4">
            <a:extLst>
              <a:ext uri="{FF2B5EF4-FFF2-40B4-BE49-F238E27FC236}">
                <a16:creationId xmlns:a16="http://schemas.microsoft.com/office/drawing/2014/main" id="{EC2675D0-AC89-41F2-BD05-D756D155CA64}"/>
              </a:ext>
            </a:extLst>
          </p:cNvPr>
          <p:cNvSpPr txBox="1">
            <a:spLocks/>
          </p:cNvSpPr>
          <p:nvPr/>
        </p:nvSpPr>
        <p:spPr bwMode="gray">
          <a:xfrm>
            <a:off x="410768" y="1488648"/>
            <a:ext cx="1722241" cy="360000"/>
          </a:xfrm>
          <a:prstGeom prst="rect">
            <a:avLst/>
          </a:prstGeom>
          <a:solidFill>
            <a:srgbClr val="9DD4CF"/>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dirty="0">
                <a:solidFill>
                  <a:schemeClr val="tx1"/>
                </a:solidFill>
              </a:rPr>
              <a:t>社会課題の領域</a:t>
            </a:r>
            <a:endParaRPr lang="ja-JP" altLang="en-US" baseline="30000" dirty="0">
              <a:solidFill>
                <a:schemeClr val="tx1"/>
              </a:solidFill>
            </a:endParaRPr>
          </a:p>
        </p:txBody>
      </p:sp>
      <p:sp>
        <p:nvSpPr>
          <p:cNvPr id="54" name="正方形/長方形 53">
            <a:extLst>
              <a:ext uri="{FF2B5EF4-FFF2-40B4-BE49-F238E27FC236}">
                <a16:creationId xmlns:a16="http://schemas.microsoft.com/office/drawing/2014/main" id="{EB44337A-1551-43AF-8E05-0597D6C47343}"/>
              </a:ext>
            </a:extLst>
          </p:cNvPr>
          <p:cNvSpPr/>
          <p:nvPr/>
        </p:nvSpPr>
        <p:spPr bwMode="gray">
          <a:xfrm>
            <a:off x="2165179" y="4503578"/>
            <a:ext cx="7323822" cy="1800000"/>
          </a:xfrm>
          <a:prstGeom prst="rect">
            <a:avLst/>
          </a:prstGeom>
          <a:solidFill>
            <a:schemeClr val="bg1"/>
          </a:solidFill>
          <a:ln w="6350">
            <a:solidFill>
              <a:srgbClr val="A7A8AA"/>
            </a:solidFill>
            <a:miter lim="800000"/>
            <a:headEnd/>
            <a:tailEnd/>
          </a:ln>
        </p:spPr>
        <p:txBody>
          <a:bodyPr lIns="72000" tIns="72000" rIns="72000" bIns="72000" rtlCol="0" anchor="ctr"/>
          <a:lstStyle/>
          <a:p>
            <a:pPr marL="177800" indent="-88900" defTabSz="762000" eaLnBrk="0" hangingPunct="0">
              <a:lnSpc>
                <a:spcPct val="106000"/>
              </a:lnSpc>
              <a:spcBef>
                <a:spcPts val="0"/>
              </a:spcBef>
              <a:buFont typeface="Arial" panose="020B0604020202020204" pitchFamily="34" charset="0"/>
              <a:buChar char="•"/>
            </a:pPr>
            <a:r>
              <a:rPr kumimoji="1" lang="ja-JP" altLang="en-US" sz="1200" dirty="0"/>
              <a:t>＜上記社会課題を解決する策として、コンセプト検証の概要を記載してください＞</a:t>
            </a:r>
            <a:endParaRPr kumimoji="1" lang="en-US" altLang="ja-JP" sz="1200" dirty="0"/>
          </a:p>
          <a:p>
            <a:pPr marL="177800" indent="-88900" defTabSz="762000" eaLnBrk="0" hangingPunct="0">
              <a:lnSpc>
                <a:spcPct val="106000"/>
              </a:lnSpc>
              <a:spcBef>
                <a:spcPts val="0"/>
              </a:spcBef>
              <a:buFont typeface="Arial" panose="020B0604020202020204" pitchFamily="34" charset="0"/>
              <a:buChar char="•"/>
            </a:pPr>
            <a:r>
              <a:rPr kumimoji="1" lang="ja-JP" altLang="en-US" sz="1200" dirty="0"/>
              <a:t>＜本コンセプト検証を実現することによってどのように社会課題が解決するかを記載してください＞</a:t>
            </a:r>
            <a:endParaRPr kumimoji="1" lang="en-US" altLang="ja-JP" sz="1200" dirty="0"/>
          </a:p>
        </p:txBody>
      </p:sp>
      <p:sp>
        <p:nvSpPr>
          <p:cNvPr id="55" name="フッター プレースホルダー 4">
            <a:extLst>
              <a:ext uri="{FF2B5EF4-FFF2-40B4-BE49-F238E27FC236}">
                <a16:creationId xmlns:a16="http://schemas.microsoft.com/office/drawing/2014/main" id="{8D0C21CA-35CC-432C-9C21-EFFB5C792FB5}"/>
              </a:ext>
            </a:extLst>
          </p:cNvPr>
          <p:cNvSpPr txBox="1">
            <a:spLocks/>
          </p:cNvSpPr>
          <p:nvPr/>
        </p:nvSpPr>
        <p:spPr bwMode="gray">
          <a:xfrm>
            <a:off x="410768" y="4505659"/>
            <a:ext cx="1720800" cy="1800000"/>
          </a:xfrm>
          <a:prstGeom prst="rect">
            <a:avLst/>
          </a:prstGeom>
          <a:solidFill>
            <a:srgbClr val="9DD4CF"/>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lvl1pPr>
          </a:lstStyle>
          <a:p>
            <a:r>
              <a:rPr lang="ja-JP" altLang="en-US" dirty="0"/>
              <a:t>取組内容</a:t>
            </a:r>
            <a:endParaRPr lang="en-US" altLang="ja-JP" dirty="0"/>
          </a:p>
          <a:p>
            <a:r>
              <a:rPr lang="ja-JP" altLang="en-US" dirty="0"/>
              <a:t>（上記社会課題の</a:t>
            </a:r>
            <a:endParaRPr lang="en-US" altLang="ja-JP" dirty="0"/>
          </a:p>
          <a:p>
            <a:r>
              <a:rPr lang="ja-JP" altLang="en-US" dirty="0"/>
              <a:t>解決策）</a:t>
            </a:r>
            <a:endParaRPr lang="en-GB" altLang="en-GB" dirty="0"/>
          </a:p>
        </p:txBody>
      </p:sp>
      <p:sp>
        <p:nvSpPr>
          <p:cNvPr id="63" name="正方形/長方形 62">
            <a:extLst>
              <a:ext uri="{FF2B5EF4-FFF2-40B4-BE49-F238E27FC236}">
                <a16:creationId xmlns:a16="http://schemas.microsoft.com/office/drawing/2014/main" id="{F0BD40F8-4607-49D7-A5DB-9075A807B406}"/>
              </a:ext>
            </a:extLst>
          </p:cNvPr>
          <p:cNvSpPr/>
          <p:nvPr/>
        </p:nvSpPr>
        <p:spPr bwMode="gray">
          <a:xfrm>
            <a:off x="2165178" y="2538602"/>
            <a:ext cx="7324897" cy="1800000"/>
          </a:xfrm>
          <a:prstGeom prst="rect">
            <a:avLst/>
          </a:prstGeom>
          <a:solidFill>
            <a:schemeClr val="bg1"/>
          </a:solidFill>
          <a:ln w="6350">
            <a:solidFill>
              <a:srgbClr val="A7A8AA"/>
            </a:solidFill>
            <a:miter lim="800000"/>
            <a:headEnd/>
            <a:tailEnd/>
          </a:ln>
        </p:spPr>
        <p:txBody>
          <a:bodyPr lIns="72000" tIns="72000" rIns="72000" bIns="72000" rtlCol="0" anchor="ctr"/>
          <a:lstStyle/>
          <a:p>
            <a:pPr marL="177800" indent="-88900" defTabSz="762000" eaLnBrk="0" hangingPunct="0">
              <a:lnSpc>
                <a:spcPct val="106000"/>
              </a:lnSpc>
              <a:spcBef>
                <a:spcPts val="0"/>
              </a:spcBef>
              <a:buFont typeface="Arial" panose="020B0604020202020204" pitchFamily="34" charset="0"/>
              <a:buChar char="•"/>
            </a:pPr>
            <a:r>
              <a:rPr kumimoji="1" lang="ja-JP" altLang="en-US" sz="1200" dirty="0"/>
              <a:t>＜根拠となるデータ等を用いて、解決すべき社会課題の内容を具体的に記載してください＞</a:t>
            </a:r>
            <a:endParaRPr kumimoji="1" lang="en-US" altLang="ja-JP" sz="1200" dirty="0"/>
          </a:p>
          <a:p>
            <a:pPr marL="177800" indent="-88900" defTabSz="762000" eaLnBrk="0" hangingPunct="0">
              <a:lnSpc>
                <a:spcPct val="106000"/>
              </a:lnSpc>
              <a:spcBef>
                <a:spcPts val="0"/>
              </a:spcBef>
              <a:buFont typeface="Arial" panose="020B0604020202020204" pitchFamily="34" charset="0"/>
              <a:buChar char="•"/>
            </a:pPr>
            <a:r>
              <a:rPr kumimoji="1" lang="ja-JP" altLang="en-US" sz="1200" dirty="0"/>
              <a:t>＜どのような対象が課題を抱えているのかを具体的に記載してください＞</a:t>
            </a:r>
            <a:endParaRPr kumimoji="1" lang="en-US" altLang="ja-JP" sz="1200" dirty="0"/>
          </a:p>
        </p:txBody>
      </p:sp>
    </p:spTree>
    <p:extLst>
      <p:ext uri="{BB962C8B-B14F-4D97-AF65-F5344CB8AC3E}">
        <p14:creationId xmlns:p14="http://schemas.microsoft.com/office/powerpoint/2010/main" val="42577169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91AE56B0-BD0D-4246-B1C9-577384540F6B}"/>
              </a:ext>
            </a:extLst>
          </p:cNvPr>
          <p:cNvSpPr>
            <a:spLocks noGrp="1"/>
          </p:cNvSpPr>
          <p:nvPr>
            <p:ph type="sldNum" sz="quarter" idx="10"/>
          </p:nvPr>
        </p:nvSpPr>
        <p:spPr/>
        <p:txBody>
          <a:bodyPr/>
          <a:lstStyle/>
          <a:p>
            <a:fld id="{543A0986-838B-4D2A-A95C-8CB1738263FE}" type="slidenum">
              <a:rPr lang="ja-JP" altLang="en-US" smtClean="0"/>
              <a:pPr/>
              <a:t>6</a:t>
            </a:fld>
            <a:endParaRPr lang="ja-JP" altLang="en-US"/>
          </a:p>
        </p:txBody>
      </p:sp>
      <p:sp>
        <p:nvSpPr>
          <p:cNvPr id="3" name="テキスト プレースホルダー 2">
            <a:extLst>
              <a:ext uri="{FF2B5EF4-FFF2-40B4-BE49-F238E27FC236}">
                <a16:creationId xmlns:a16="http://schemas.microsoft.com/office/drawing/2014/main" id="{E381A4E9-6AEF-4CCD-8A10-0BF6E6284D5D}"/>
              </a:ext>
            </a:extLst>
          </p:cNvPr>
          <p:cNvSpPr>
            <a:spLocks noGrp="1"/>
          </p:cNvSpPr>
          <p:nvPr>
            <p:ph type="body" sz="quarter" idx="15"/>
          </p:nvPr>
        </p:nvSpPr>
        <p:spPr/>
        <p:txBody>
          <a:bodyPr/>
          <a:lstStyle/>
          <a:p>
            <a:r>
              <a:rPr kumimoji="1" lang="ja-JP" altLang="en-US" dirty="0">
                <a:solidFill>
                  <a:srgbClr val="046A38"/>
                </a:solidFill>
              </a:rPr>
              <a:t>社会実装時に想定しているビジネスモデル</a:t>
            </a:r>
          </a:p>
        </p:txBody>
      </p:sp>
      <p:sp>
        <p:nvSpPr>
          <p:cNvPr id="4" name="タイトル 3">
            <a:extLst>
              <a:ext uri="{FF2B5EF4-FFF2-40B4-BE49-F238E27FC236}">
                <a16:creationId xmlns:a16="http://schemas.microsoft.com/office/drawing/2014/main" id="{6AF5FE6D-47D5-4090-8C47-8590775F8CC3}"/>
              </a:ext>
            </a:extLst>
          </p:cNvPr>
          <p:cNvSpPr>
            <a:spLocks noGrp="1"/>
          </p:cNvSpPr>
          <p:nvPr>
            <p:ph type="title"/>
          </p:nvPr>
        </p:nvSpPr>
        <p:spPr/>
        <p:txBody>
          <a:bodyPr/>
          <a:lstStyle/>
          <a:p>
            <a:r>
              <a:rPr lang="ja-JP" altLang="en-US" dirty="0"/>
              <a:t>４．</a:t>
            </a:r>
            <a:r>
              <a:rPr kumimoji="1" lang="ja-JP" altLang="en-US" dirty="0"/>
              <a:t>ビジネスモデル</a:t>
            </a:r>
          </a:p>
        </p:txBody>
      </p:sp>
      <p:sp>
        <p:nvSpPr>
          <p:cNvPr id="6" name="正方形/長方形 5">
            <a:extLst>
              <a:ext uri="{FF2B5EF4-FFF2-40B4-BE49-F238E27FC236}">
                <a16:creationId xmlns:a16="http://schemas.microsoft.com/office/drawing/2014/main" id="{6CA581C5-54F8-4338-AC71-0B9738E18424}"/>
              </a:ext>
            </a:extLst>
          </p:cNvPr>
          <p:cNvSpPr/>
          <p:nvPr/>
        </p:nvSpPr>
        <p:spPr bwMode="gray">
          <a:xfrm>
            <a:off x="1256045" y="1486170"/>
            <a:ext cx="3516956" cy="1440000"/>
          </a:xfrm>
          <a:prstGeom prst="rect">
            <a:avLst/>
          </a:prstGeom>
          <a:solidFill>
            <a:schemeClr val="bg1"/>
          </a:solidFill>
          <a:ln w="6350">
            <a:solidFill>
              <a:srgbClr val="A7A8AA"/>
            </a:solidFill>
            <a:miter lim="800000"/>
            <a:headEnd/>
            <a:tailEnd/>
          </a:ln>
        </p:spPr>
        <p:txBody>
          <a:bodyPr lIns="72000" tIns="72000" rIns="72000" bIns="72000" rtlCol="0" anchor="ctr"/>
          <a:lstStyle/>
          <a:p>
            <a:pPr marL="177800" indent="-88900" defTabSz="762000" eaLnBrk="0" hangingPunct="0">
              <a:lnSpc>
                <a:spcPct val="106000"/>
              </a:lnSpc>
              <a:spcBef>
                <a:spcPts val="0"/>
              </a:spcBef>
              <a:buFont typeface="Arial" panose="020B0604020202020204" pitchFamily="34" charset="0"/>
              <a:buChar char="•"/>
            </a:pPr>
            <a:r>
              <a:rPr kumimoji="1" lang="ja-JP" altLang="en-US" sz="1200" dirty="0"/>
              <a:t>＜想定される顧客（課題を抱える顧客）を記載してください＞　</a:t>
            </a:r>
          </a:p>
        </p:txBody>
      </p:sp>
      <p:sp>
        <p:nvSpPr>
          <p:cNvPr id="8" name="正方形/長方形 7">
            <a:extLst>
              <a:ext uri="{FF2B5EF4-FFF2-40B4-BE49-F238E27FC236}">
                <a16:creationId xmlns:a16="http://schemas.microsoft.com/office/drawing/2014/main" id="{33B6F6B8-D329-44DA-9F95-C6CEB60969E1}"/>
              </a:ext>
            </a:extLst>
          </p:cNvPr>
          <p:cNvSpPr/>
          <p:nvPr/>
        </p:nvSpPr>
        <p:spPr bwMode="gray">
          <a:xfrm>
            <a:off x="1256045" y="4868725"/>
            <a:ext cx="3516956" cy="1440000"/>
          </a:xfrm>
          <a:prstGeom prst="rect">
            <a:avLst/>
          </a:prstGeom>
          <a:solidFill>
            <a:schemeClr val="bg1"/>
          </a:solidFill>
          <a:ln w="6350">
            <a:solidFill>
              <a:srgbClr val="A7A8AA"/>
            </a:solidFill>
            <a:miter lim="800000"/>
            <a:headEnd/>
            <a:tailEnd/>
          </a:ln>
        </p:spPr>
        <p:txBody>
          <a:bodyPr lIns="72000" tIns="72000" rIns="72000" bIns="72000" rtlCol="0" anchor="ctr"/>
          <a:lstStyle/>
          <a:p>
            <a:pPr marL="177800" indent="-88900" defTabSz="762000" eaLnBrk="0" hangingPunct="0">
              <a:lnSpc>
                <a:spcPct val="106000"/>
              </a:lnSpc>
              <a:spcBef>
                <a:spcPts val="0"/>
              </a:spcBef>
              <a:buFont typeface="Arial" panose="020B0604020202020204" pitchFamily="34" charset="0"/>
              <a:buChar char="•"/>
            </a:pPr>
            <a:r>
              <a:rPr kumimoji="1" lang="ja-JP" altLang="en-US" sz="1200" dirty="0"/>
              <a:t>＜提供プロダクト（製品・サービス）の内容が具体的に分かるように記載してください＞</a:t>
            </a:r>
            <a:endParaRPr kumimoji="1" lang="en-US" altLang="ja-JP" sz="1200" dirty="0"/>
          </a:p>
          <a:p>
            <a:pPr marL="177800" indent="-88900" defTabSz="762000" eaLnBrk="0" hangingPunct="0">
              <a:lnSpc>
                <a:spcPct val="106000"/>
              </a:lnSpc>
              <a:spcBef>
                <a:spcPts val="0"/>
              </a:spcBef>
              <a:buFont typeface="Arial" panose="020B0604020202020204" pitchFamily="34" charset="0"/>
              <a:buChar char="•"/>
            </a:pPr>
            <a:r>
              <a:rPr kumimoji="1" lang="ja-JP" altLang="en-US" sz="1200" dirty="0"/>
              <a:t>＜「どのような価値」を「どのような手段」で提供するかを記載してください＞　　　</a:t>
            </a:r>
          </a:p>
        </p:txBody>
      </p:sp>
      <p:sp>
        <p:nvSpPr>
          <p:cNvPr id="14" name="正方形/長方形 13">
            <a:extLst>
              <a:ext uri="{FF2B5EF4-FFF2-40B4-BE49-F238E27FC236}">
                <a16:creationId xmlns:a16="http://schemas.microsoft.com/office/drawing/2014/main" id="{E4EF1DD6-1182-A00E-D9F8-C1DF891C46F4}"/>
              </a:ext>
            </a:extLst>
          </p:cNvPr>
          <p:cNvSpPr/>
          <p:nvPr/>
        </p:nvSpPr>
        <p:spPr bwMode="gray">
          <a:xfrm>
            <a:off x="1256045" y="3177448"/>
            <a:ext cx="3516956" cy="1440000"/>
          </a:xfrm>
          <a:prstGeom prst="rect">
            <a:avLst/>
          </a:prstGeom>
          <a:solidFill>
            <a:schemeClr val="bg1"/>
          </a:solidFill>
          <a:ln w="6350">
            <a:solidFill>
              <a:srgbClr val="A7A8AA"/>
            </a:solidFill>
            <a:miter lim="800000"/>
            <a:headEnd/>
            <a:tailEnd/>
          </a:ln>
        </p:spPr>
        <p:txBody>
          <a:bodyPr lIns="72000" tIns="72000" rIns="72000" bIns="72000" rtlCol="0" anchor="ctr"/>
          <a:lstStyle/>
          <a:p>
            <a:pPr marL="177800" indent="-88900" defTabSz="762000" eaLnBrk="0" hangingPunct="0">
              <a:lnSpc>
                <a:spcPct val="106000"/>
              </a:lnSpc>
              <a:spcBef>
                <a:spcPts val="0"/>
              </a:spcBef>
              <a:buFont typeface="Arial" panose="020B0604020202020204" pitchFamily="34" charset="0"/>
              <a:buChar char="•"/>
            </a:pPr>
            <a:r>
              <a:rPr kumimoji="1" lang="ja-JP" altLang="en-US" sz="1200" dirty="0"/>
              <a:t>＜想定される顧客の課題を具体的に記載してください＞</a:t>
            </a:r>
            <a:endParaRPr kumimoji="1" lang="en-US" altLang="ja-JP" sz="1200" dirty="0"/>
          </a:p>
        </p:txBody>
      </p:sp>
      <p:sp>
        <p:nvSpPr>
          <p:cNvPr id="5" name="フッター プレースホルダー 4">
            <a:extLst>
              <a:ext uri="{FF2B5EF4-FFF2-40B4-BE49-F238E27FC236}">
                <a16:creationId xmlns:a16="http://schemas.microsoft.com/office/drawing/2014/main" id="{53B73024-0259-4FAD-AF22-61FFC3EDE354}"/>
              </a:ext>
            </a:extLst>
          </p:cNvPr>
          <p:cNvSpPr txBox="1">
            <a:spLocks/>
          </p:cNvSpPr>
          <p:nvPr/>
        </p:nvSpPr>
        <p:spPr bwMode="gray">
          <a:xfrm>
            <a:off x="415926" y="1486170"/>
            <a:ext cx="769780" cy="1440000"/>
          </a:xfrm>
          <a:prstGeom prst="rect">
            <a:avLst/>
          </a:prstGeom>
          <a:solidFill>
            <a:srgbClr val="9DD4CF"/>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lvl1pPr>
          </a:lstStyle>
          <a:p>
            <a:r>
              <a:rPr lang="ja-JP" altLang="en-US" dirty="0"/>
              <a:t>ターゲット</a:t>
            </a:r>
            <a:endParaRPr lang="en-US" altLang="ja-JP" dirty="0"/>
          </a:p>
        </p:txBody>
      </p:sp>
      <p:sp>
        <p:nvSpPr>
          <p:cNvPr id="7" name="フッター プレースホルダー 4">
            <a:extLst>
              <a:ext uri="{FF2B5EF4-FFF2-40B4-BE49-F238E27FC236}">
                <a16:creationId xmlns:a16="http://schemas.microsoft.com/office/drawing/2014/main" id="{E98D613B-9505-45BF-A1AF-D14B297C63E3}"/>
              </a:ext>
            </a:extLst>
          </p:cNvPr>
          <p:cNvSpPr txBox="1">
            <a:spLocks/>
          </p:cNvSpPr>
          <p:nvPr/>
        </p:nvSpPr>
        <p:spPr bwMode="gray">
          <a:xfrm>
            <a:off x="415926" y="4868725"/>
            <a:ext cx="769780" cy="1440000"/>
          </a:xfrm>
          <a:prstGeom prst="rect">
            <a:avLst/>
          </a:prstGeom>
          <a:solidFill>
            <a:srgbClr val="9DD4CF"/>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lvl1pPr>
          </a:lstStyle>
          <a:p>
            <a:r>
              <a:rPr lang="ja-JP" altLang="en-US" dirty="0"/>
              <a:t>プロダクト</a:t>
            </a:r>
            <a:endParaRPr lang="en-US" altLang="ja-JP" dirty="0"/>
          </a:p>
          <a:p>
            <a:r>
              <a:rPr lang="ja-JP" altLang="en-US" dirty="0"/>
              <a:t>内容</a:t>
            </a:r>
            <a:endParaRPr lang="en-US" altLang="ja-JP" dirty="0"/>
          </a:p>
        </p:txBody>
      </p:sp>
      <p:sp>
        <p:nvSpPr>
          <p:cNvPr id="10" name="フッター プレースホルダー 4">
            <a:extLst>
              <a:ext uri="{FF2B5EF4-FFF2-40B4-BE49-F238E27FC236}">
                <a16:creationId xmlns:a16="http://schemas.microsoft.com/office/drawing/2014/main" id="{E82013C4-B45A-45BD-21F9-ADFA17DECAAC}"/>
              </a:ext>
            </a:extLst>
          </p:cNvPr>
          <p:cNvSpPr txBox="1">
            <a:spLocks/>
          </p:cNvSpPr>
          <p:nvPr/>
        </p:nvSpPr>
        <p:spPr bwMode="gray">
          <a:xfrm>
            <a:off x="415926" y="3177448"/>
            <a:ext cx="769780" cy="1440000"/>
          </a:xfrm>
          <a:prstGeom prst="rect">
            <a:avLst/>
          </a:prstGeom>
          <a:solidFill>
            <a:srgbClr val="9DD4CF"/>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lvl1pPr>
          </a:lstStyle>
          <a:p>
            <a:r>
              <a:rPr lang="ja-JP" altLang="en-US" dirty="0"/>
              <a:t>課題</a:t>
            </a:r>
            <a:endParaRPr lang="en-US" altLang="ja-JP" dirty="0"/>
          </a:p>
        </p:txBody>
      </p:sp>
      <p:sp>
        <p:nvSpPr>
          <p:cNvPr id="9" name="正方形/長方形 8">
            <a:extLst>
              <a:ext uri="{FF2B5EF4-FFF2-40B4-BE49-F238E27FC236}">
                <a16:creationId xmlns:a16="http://schemas.microsoft.com/office/drawing/2014/main" id="{7A016786-0312-0560-1F0D-3939566709EE}"/>
              </a:ext>
            </a:extLst>
          </p:cNvPr>
          <p:cNvSpPr/>
          <p:nvPr/>
        </p:nvSpPr>
        <p:spPr bwMode="gray">
          <a:xfrm>
            <a:off x="5133002" y="1484314"/>
            <a:ext cx="4357073" cy="4824412"/>
          </a:xfrm>
          <a:prstGeom prst="rect">
            <a:avLst/>
          </a:prstGeom>
          <a:solidFill>
            <a:schemeClr val="bg1"/>
          </a:solidFill>
          <a:ln w="6350">
            <a:solidFill>
              <a:srgbClr val="A7A8AA"/>
            </a:solidFill>
            <a:miter lim="800000"/>
            <a:headEnd/>
            <a:tailEnd/>
          </a:ln>
        </p:spPr>
        <p:txBody>
          <a:bodyPr lIns="72000" tIns="72000" rIns="72000" bIns="72000" rtlCol="0" anchor="ctr"/>
          <a:lstStyle/>
          <a:p>
            <a:pPr marL="285750" marR="0" indent="-2857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i="0" dirty="0">
                <a:latin typeface="+mn-lt"/>
                <a:cs typeface="+mn-cs"/>
              </a:rPr>
              <a:t>＜ビジネスモデルの</a:t>
            </a:r>
            <a:r>
              <a:rPr kumimoji="1" lang="ja-JP" altLang="en-US" sz="1200" dirty="0">
                <a:latin typeface="+mn-lt"/>
                <a:cs typeface="+mn-cs"/>
              </a:rPr>
              <a:t>全体像</a:t>
            </a:r>
            <a:r>
              <a:rPr kumimoji="1" lang="ja-JP" altLang="en-US" sz="1200" i="0" dirty="0">
                <a:latin typeface="+mn-lt"/>
                <a:cs typeface="+mn-cs"/>
              </a:rPr>
              <a:t>、ステークホルダーどうしの関わり方、収益の流れが分かるように記載してください＞</a:t>
            </a:r>
            <a:br>
              <a:rPr kumimoji="1" lang="en-US" altLang="ja-JP" sz="1200" i="0" dirty="0">
                <a:latin typeface="+mn-lt"/>
                <a:cs typeface="+mn-cs"/>
              </a:rPr>
            </a:br>
            <a:endParaRPr kumimoji="1" lang="ja-JP" altLang="en-US" sz="1200" b="0" i="0" u="none" strike="noStrike" kern="1200" cap="none" spc="0" normalizeH="0" baseline="0" noProof="0" dirty="0">
              <a:ln>
                <a:noFill/>
              </a:ln>
              <a:effectLst/>
              <a:uLnTx/>
              <a:uFillTx/>
              <a:latin typeface="+mn-lt"/>
              <a:ea typeface="+mn-ea"/>
              <a:cs typeface="+mn-cs"/>
            </a:endParaRPr>
          </a:p>
        </p:txBody>
      </p:sp>
    </p:spTree>
    <p:extLst>
      <p:ext uri="{BB962C8B-B14F-4D97-AF65-F5344CB8AC3E}">
        <p14:creationId xmlns:p14="http://schemas.microsoft.com/office/powerpoint/2010/main" val="2211000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B47773AE-6CA3-4948-A9DE-5A32EE42CBA2}"/>
              </a:ext>
            </a:extLst>
          </p:cNvPr>
          <p:cNvSpPr>
            <a:spLocks noGrp="1"/>
          </p:cNvSpPr>
          <p:nvPr>
            <p:ph type="sldNum" sz="quarter" idx="11"/>
          </p:nvPr>
        </p:nvSpPr>
        <p:spPr/>
        <p:txBody>
          <a:bodyPr/>
          <a:lstStyle/>
          <a:p>
            <a:fld id="{AA5FCFE5-FE56-4EF1-80A8-07776887C2A1}" type="slidenum">
              <a:rPr lang="ja-JP" altLang="en-US" smtClean="0"/>
              <a:pPr/>
              <a:t>7</a:t>
            </a:fld>
            <a:endParaRPr lang="ja-JP" altLang="en-US" dirty="0"/>
          </a:p>
        </p:txBody>
      </p:sp>
      <p:sp>
        <p:nvSpPr>
          <p:cNvPr id="25" name="タイトル 3">
            <a:extLst>
              <a:ext uri="{FF2B5EF4-FFF2-40B4-BE49-F238E27FC236}">
                <a16:creationId xmlns:a16="http://schemas.microsoft.com/office/drawing/2014/main" id="{74A48DCB-21FB-4C0B-B2FC-92B53DFAC35B}"/>
              </a:ext>
            </a:extLst>
          </p:cNvPr>
          <p:cNvSpPr>
            <a:spLocks noGrp="1"/>
          </p:cNvSpPr>
          <p:nvPr>
            <p:ph type="title"/>
          </p:nvPr>
        </p:nvSpPr>
        <p:spPr>
          <a:xfrm>
            <a:off x="417000" y="180000"/>
            <a:ext cx="9072000" cy="615600"/>
          </a:xfrm>
        </p:spPr>
        <p:txBody>
          <a:bodyPr/>
          <a:lstStyle/>
          <a:p>
            <a:r>
              <a:rPr lang="ja-JP" altLang="en-US" dirty="0"/>
              <a:t>５．中長期に</a:t>
            </a:r>
            <a:r>
              <a:rPr kumimoji="1" lang="ja-JP" altLang="en-US" dirty="0"/>
              <a:t>目指す姿</a:t>
            </a:r>
          </a:p>
        </p:txBody>
      </p:sp>
      <p:sp>
        <p:nvSpPr>
          <p:cNvPr id="26" name="テキスト プレースホルダー 3">
            <a:extLst>
              <a:ext uri="{FF2B5EF4-FFF2-40B4-BE49-F238E27FC236}">
                <a16:creationId xmlns:a16="http://schemas.microsoft.com/office/drawing/2014/main" id="{BD10B221-D2BD-428B-87AC-36E4CE4CD3E0}"/>
              </a:ext>
            </a:extLst>
          </p:cNvPr>
          <p:cNvSpPr txBox="1">
            <a:spLocks/>
          </p:cNvSpPr>
          <p:nvPr/>
        </p:nvSpPr>
        <p:spPr>
          <a:xfrm>
            <a:off x="417000" y="1016000"/>
            <a:ext cx="4356000" cy="432000"/>
          </a:xfrm>
          <a:prstGeom prst="rect">
            <a:avLst/>
          </a:prstGeom>
        </p:spPr>
        <p:txBody>
          <a:bodyPr vert="horz" wrap="none" lIns="72000" tIns="0" rIns="0" bIns="0" rtlCol="0" anchor="ctr">
            <a:noAutofit/>
          </a:bodyPr>
          <a:lstStyle>
            <a:lvl1pPr marL="0" marR="0" indent="0" defTabSz="990564" eaLnBrk="1" fontAlgn="auto" latinLnBrk="0" hangingPunct="1">
              <a:lnSpc>
                <a:spcPct val="100000"/>
              </a:lnSpc>
              <a:spcBef>
                <a:spcPts val="0"/>
              </a:spcBef>
              <a:spcAft>
                <a:spcPts val="0"/>
              </a:spcAft>
              <a:buClrTx/>
              <a:buSzPct val="100000"/>
              <a:buFont typeface="Arial" panose="020B0604020202020204" pitchFamily="34" charset="0"/>
              <a:buNone/>
              <a:tabLst/>
              <a:defRPr kumimoji="1" sz="1400" b="1" i="1">
                <a:solidFill>
                  <a:schemeClr val="accent1"/>
                </a:solidFill>
                <a:latin typeface="+mn-lt"/>
                <a:cs typeface="+mn-cs"/>
              </a:defRPr>
            </a:lvl1pPr>
            <a:lvl2pPr marL="172800" marR="0" indent="-172800" defTabSz="990564" eaLnBrk="1" fontAlgn="auto" latinLnBrk="0" hangingPunct="1">
              <a:lnSpc>
                <a:spcPct val="106000"/>
              </a:lnSpc>
              <a:spcBef>
                <a:spcPts val="1056"/>
              </a:spcBef>
              <a:spcAft>
                <a:spcPts val="0"/>
              </a:spcAft>
              <a:buClrTx/>
              <a:buSzPct val="100000"/>
              <a:buFont typeface="Wingdings" panose="05000000000000000000" pitchFamily="2" charset="2"/>
              <a:buChar char="n"/>
              <a:tabLst/>
              <a:defRPr kumimoji="1" lang="en-US" sz="1200" b="0" dirty="0" smtClean="0">
                <a:latin typeface="+mn-lt"/>
                <a:cs typeface="+mn-cs"/>
              </a:defRPr>
            </a:lvl2pPr>
            <a:lvl3pPr marL="345600" marR="0" indent="-172800" defTabSz="990564" eaLnBrk="1" fontAlgn="auto" latinLnBrk="0" hangingPunct="1">
              <a:lnSpc>
                <a:spcPct val="106000"/>
              </a:lnSpc>
              <a:spcBef>
                <a:spcPts val="480"/>
              </a:spcBef>
              <a:spcAft>
                <a:spcPts val="0"/>
              </a:spcAft>
              <a:buClrTx/>
              <a:buSzPct val="100000"/>
              <a:buFont typeface="Wingdings" panose="05000000000000000000" pitchFamily="2" charset="2"/>
              <a:buChar char="Ø"/>
              <a:tabLst/>
              <a:defRPr kumimoji="1" lang="en-US" sz="1200" b="0" dirty="0" smtClean="0">
                <a:latin typeface="+mn-lt"/>
                <a:cs typeface="+mn-cs"/>
              </a:defRPr>
            </a:lvl3pPr>
            <a:lvl4pPr marL="518400" marR="0" indent="-172800" defTabSz="990564" eaLnBrk="1" fontAlgn="auto" latinLnBrk="0" hangingPunct="1">
              <a:lnSpc>
                <a:spcPct val="106000"/>
              </a:lnSpc>
              <a:spcBef>
                <a:spcPts val="240"/>
              </a:spcBef>
              <a:spcAft>
                <a:spcPts val="0"/>
              </a:spcAft>
              <a:buClrTx/>
              <a:buSzPct val="100000"/>
              <a:buFont typeface="Arial" panose="020B0604020202020204" pitchFamily="34" charset="0"/>
              <a:buChar char="•"/>
              <a:tabLst/>
              <a:defRPr kumimoji="1" lang="en-US" sz="1200" b="0" baseline="0" dirty="0" smtClean="0">
                <a:latin typeface="+mn-lt"/>
                <a:cs typeface="+mn-cs"/>
              </a:defRPr>
            </a:lvl4pPr>
            <a:lvl5pPr marL="577179" indent="-191093" defTabSz="865024" eaLnBrk="1" latinLnBrk="0" hangingPunct="1">
              <a:spcBef>
                <a:spcPts val="0"/>
              </a:spcBef>
              <a:spcAft>
                <a:spcPts val="1083"/>
              </a:spcAft>
              <a:buClrTx/>
              <a:buSzPct val="100000"/>
              <a:buFont typeface="Verdana" panose="020B0604030504040204" pitchFamily="34" charset="0"/>
              <a:buChar char="−"/>
              <a:tabLst/>
              <a:defRPr kumimoji="1" lang="en-US" sz="1192" baseline="0" dirty="0" smtClean="0">
                <a:latin typeface="+mn-lt"/>
                <a:cs typeface="+mn-cs"/>
              </a:defRPr>
            </a:lvl5pPr>
            <a:lvl6pPr marL="577179" indent="-191093" defTabSz="990564">
              <a:spcBef>
                <a:spcPts val="0"/>
              </a:spcBef>
              <a:spcAft>
                <a:spcPts val="1083"/>
              </a:spcAft>
              <a:buFont typeface="Verdana" panose="020B0604030504040204" pitchFamily="34" charset="0"/>
              <a:buChar char="−"/>
              <a:defRPr kumimoji="1" sz="1300" baseline="0">
                <a:latin typeface="+mn-lt"/>
                <a:cs typeface="+mn-cs"/>
              </a:defRPr>
            </a:lvl6pPr>
            <a:lvl7pPr marL="577179" indent="-191093" defTabSz="990564">
              <a:spcBef>
                <a:spcPts val="0"/>
              </a:spcBef>
              <a:spcAft>
                <a:spcPts val="1083"/>
              </a:spcAft>
              <a:buFont typeface="Verdana" panose="020B0604030504040204" pitchFamily="34" charset="0"/>
              <a:buChar char="−"/>
              <a:defRPr kumimoji="1" sz="1300">
                <a:latin typeface="+mn-lt"/>
                <a:cs typeface="+mn-cs"/>
              </a:defRPr>
            </a:lvl7pPr>
            <a:lvl8pPr marL="577179" indent="-191093" defTabSz="990564">
              <a:spcBef>
                <a:spcPts val="0"/>
              </a:spcBef>
              <a:spcAft>
                <a:spcPts val="1083"/>
              </a:spcAft>
              <a:buFont typeface="Verdana" panose="020B0604030504040204" pitchFamily="34" charset="0"/>
              <a:buChar char="−"/>
              <a:defRPr kumimoji="1" sz="1300" baseline="0">
                <a:latin typeface="+mn-lt"/>
                <a:cs typeface="+mn-cs"/>
              </a:defRPr>
            </a:lvl8pPr>
            <a:lvl9pPr marL="577179" indent="-191093" defTabSz="990564">
              <a:spcBef>
                <a:spcPts val="0"/>
              </a:spcBef>
              <a:spcAft>
                <a:spcPts val="1083"/>
              </a:spcAft>
              <a:buFont typeface="Verdana" panose="020B0604030504040204" pitchFamily="34" charset="0"/>
              <a:buChar char="−"/>
              <a:defRPr kumimoji="1" sz="1300" baseline="0">
                <a:latin typeface="+mn-lt"/>
                <a:cs typeface="+mn-cs"/>
              </a:defRPr>
            </a:lvl9pPr>
          </a:lstStyle>
          <a:p>
            <a:r>
              <a:rPr lang="ja-JP" altLang="en-US" i="0" dirty="0">
                <a:solidFill>
                  <a:srgbClr val="046A38"/>
                </a:solidFill>
              </a:rPr>
              <a:t>中長期に目指す姿とコンセプト検証の位置づけ</a:t>
            </a:r>
          </a:p>
        </p:txBody>
      </p:sp>
      <p:sp>
        <p:nvSpPr>
          <p:cNvPr id="27" name="テキスト ボックス 26">
            <a:extLst>
              <a:ext uri="{FF2B5EF4-FFF2-40B4-BE49-F238E27FC236}">
                <a16:creationId xmlns:a16="http://schemas.microsoft.com/office/drawing/2014/main" id="{1AB3670B-C3BC-4835-A2E5-6AED4750A949}"/>
              </a:ext>
            </a:extLst>
          </p:cNvPr>
          <p:cNvSpPr txBox="1"/>
          <p:nvPr/>
        </p:nvSpPr>
        <p:spPr>
          <a:xfrm>
            <a:off x="4865723" y="6311395"/>
            <a:ext cx="498845" cy="288147"/>
          </a:xfrm>
          <a:prstGeom prst="rect">
            <a:avLst/>
          </a:prstGeom>
          <a:noFill/>
        </p:spPr>
        <p:txBody>
          <a:bodyPr wrap="square" lIns="36000" tIns="36000" rIns="36000" bIns="36000" rtlCol="0" anchor="ctr" anchorCtr="0">
            <a:spAutoFit/>
          </a:bodyPr>
          <a:lstStyle/>
          <a:p>
            <a:pPr algn="ctr">
              <a:spcBef>
                <a:spcPts val="0"/>
              </a:spcBef>
              <a:buSzPct val="100000"/>
            </a:pPr>
            <a:r>
              <a:rPr kumimoji="1" lang="ja-JP" altLang="en-US" sz="1400" b="1" dirty="0"/>
              <a:t>期間</a:t>
            </a:r>
          </a:p>
        </p:txBody>
      </p:sp>
      <p:cxnSp>
        <p:nvCxnSpPr>
          <p:cNvPr id="28" name="直線矢印コネクタ 27">
            <a:extLst>
              <a:ext uri="{FF2B5EF4-FFF2-40B4-BE49-F238E27FC236}">
                <a16:creationId xmlns:a16="http://schemas.microsoft.com/office/drawing/2014/main" id="{98B2D2AC-2229-4088-959E-E2A1779DD715}"/>
              </a:ext>
            </a:extLst>
          </p:cNvPr>
          <p:cNvCxnSpPr/>
          <p:nvPr/>
        </p:nvCxnSpPr>
        <p:spPr>
          <a:xfrm flipV="1">
            <a:off x="739345" y="6311395"/>
            <a:ext cx="8751600" cy="0"/>
          </a:xfrm>
          <a:prstGeom prst="straightConnector1">
            <a:avLst/>
          </a:prstGeom>
          <a:ln w="15875">
            <a:solidFill>
              <a:srgbClr val="A7A8AA"/>
            </a:solidFill>
            <a:tailEnd type="arrow" w="lg" len="lg"/>
          </a:ln>
        </p:spPr>
        <p:style>
          <a:lnRef idx="1">
            <a:schemeClr val="accent1"/>
          </a:lnRef>
          <a:fillRef idx="0">
            <a:schemeClr val="accent1"/>
          </a:fillRef>
          <a:effectRef idx="0">
            <a:schemeClr val="accent1"/>
          </a:effectRef>
          <a:fontRef idx="minor">
            <a:schemeClr val="tx1"/>
          </a:fontRef>
        </p:style>
      </p:cxnSp>
      <p:grpSp>
        <p:nvGrpSpPr>
          <p:cNvPr id="29" name="グループ化 28">
            <a:extLst>
              <a:ext uri="{FF2B5EF4-FFF2-40B4-BE49-F238E27FC236}">
                <a16:creationId xmlns:a16="http://schemas.microsoft.com/office/drawing/2014/main" id="{BE2871ED-35C5-42B2-B029-8EB4A0766556}"/>
              </a:ext>
            </a:extLst>
          </p:cNvPr>
          <p:cNvGrpSpPr/>
          <p:nvPr/>
        </p:nvGrpSpPr>
        <p:grpSpPr>
          <a:xfrm>
            <a:off x="434099" y="2245149"/>
            <a:ext cx="305247" cy="4066247"/>
            <a:chOff x="829639" y="2171065"/>
            <a:chExt cx="305247" cy="4066247"/>
          </a:xfrm>
        </p:grpSpPr>
        <p:cxnSp>
          <p:nvCxnSpPr>
            <p:cNvPr id="30" name="直線矢印コネクタ 29">
              <a:extLst>
                <a:ext uri="{FF2B5EF4-FFF2-40B4-BE49-F238E27FC236}">
                  <a16:creationId xmlns:a16="http://schemas.microsoft.com/office/drawing/2014/main" id="{9D085AEF-D462-4FBF-B7CB-25416C215AA2}"/>
                </a:ext>
              </a:extLst>
            </p:cNvPr>
            <p:cNvCxnSpPr/>
            <p:nvPr/>
          </p:nvCxnSpPr>
          <p:spPr>
            <a:xfrm flipV="1">
              <a:off x="1134886" y="2171065"/>
              <a:ext cx="0" cy="4066247"/>
            </a:xfrm>
            <a:prstGeom prst="straightConnector1">
              <a:avLst/>
            </a:prstGeom>
            <a:ln w="15875">
              <a:solidFill>
                <a:srgbClr val="A7A8AA"/>
              </a:solidFill>
              <a:tailEnd type="arrow" w="lg" len="lg"/>
            </a:ln>
          </p:spPr>
          <p:style>
            <a:lnRef idx="1">
              <a:schemeClr val="accent1"/>
            </a:lnRef>
            <a:fillRef idx="0">
              <a:schemeClr val="accent1"/>
            </a:fillRef>
            <a:effectRef idx="0">
              <a:schemeClr val="accent1"/>
            </a:effectRef>
            <a:fontRef idx="minor">
              <a:schemeClr val="tx1"/>
            </a:fontRef>
          </p:style>
        </p:cxnSp>
        <p:sp>
          <p:nvSpPr>
            <p:cNvPr id="31" name="テキスト ボックス 30">
              <a:extLst>
                <a:ext uri="{FF2B5EF4-FFF2-40B4-BE49-F238E27FC236}">
                  <a16:creationId xmlns:a16="http://schemas.microsoft.com/office/drawing/2014/main" id="{3A824CB1-62CC-4824-B428-627B528E4E75}"/>
                </a:ext>
              </a:extLst>
            </p:cNvPr>
            <p:cNvSpPr txBox="1"/>
            <p:nvPr/>
          </p:nvSpPr>
          <p:spPr>
            <a:xfrm>
              <a:off x="829639" y="3359924"/>
              <a:ext cx="288147" cy="1688530"/>
            </a:xfrm>
            <a:prstGeom prst="rect">
              <a:avLst/>
            </a:prstGeom>
            <a:noFill/>
          </p:spPr>
          <p:txBody>
            <a:bodyPr vert="eaVert" wrap="none" lIns="36000" tIns="36000" rIns="36000" bIns="36000" rtlCol="0" anchor="ctr" anchorCtr="0">
              <a:spAutoFit/>
            </a:bodyPr>
            <a:lstStyle/>
            <a:p>
              <a:pPr algn="ctr">
                <a:spcBef>
                  <a:spcPts val="0"/>
                </a:spcBef>
                <a:buSzPct val="100000"/>
              </a:pPr>
              <a:r>
                <a:rPr kumimoji="1" lang="ja-JP" altLang="en-US" sz="1400" b="1" dirty="0"/>
                <a:t>社会へのインパクト</a:t>
              </a:r>
            </a:p>
          </p:txBody>
        </p:sp>
      </p:grpSp>
      <p:sp>
        <p:nvSpPr>
          <p:cNvPr id="32" name="ホームベース 40">
            <a:extLst>
              <a:ext uri="{FF2B5EF4-FFF2-40B4-BE49-F238E27FC236}">
                <a16:creationId xmlns:a16="http://schemas.microsoft.com/office/drawing/2014/main" id="{AF0CBF40-D8D6-45F1-AACB-56D016309F8F}"/>
              </a:ext>
            </a:extLst>
          </p:cNvPr>
          <p:cNvSpPr/>
          <p:nvPr/>
        </p:nvSpPr>
        <p:spPr bwMode="gray">
          <a:xfrm>
            <a:off x="812540" y="1823942"/>
            <a:ext cx="2293736" cy="364779"/>
          </a:xfrm>
          <a:prstGeom prst="homePlate">
            <a:avLst>
              <a:gd name="adj" fmla="val 47925"/>
            </a:avLst>
          </a:prstGeom>
          <a:solidFill>
            <a:schemeClr val="bg2"/>
          </a:solidFill>
          <a:ln w="12700">
            <a:noFill/>
            <a:miter lim="800000"/>
            <a:headEnd/>
            <a:tailEnd/>
          </a:ln>
        </p:spPr>
        <p:txBody>
          <a:bodyPr lIns="72000" tIns="72000" rIns="72000" bIns="72000" rtlCol="0" anchor="ctr"/>
          <a:lstStyle/>
          <a:p>
            <a:pPr algn="ctr" defTabSz="762000" eaLnBrk="0" hangingPunct="0">
              <a:lnSpc>
                <a:spcPct val="106000"/>
              </a:lnSpc>
              <a:spcBef>
                <a:spcPts val="600"/>
              </a:spcBef>
            </a:pPr>
            <a:r>
              <a:rPr kumimoji="1" lang="ja-JP" altLang="en-US" sz="1400" b="1" dirty="0"/>
              <a:t>現状</a:t>
            </a:r>
            <a:endParaRPr kumimoji="1" lang="en-US" altLang="ja-JP" sz="1400" b="1" dirty="0"/>
          </a:p>
        </p:txBody>
      </p:sp>
      <p:sp>
        <p:nvSpPr>
          <p:cNvPr id="33" name="ホームベース 41">
            <a:extLst>
              <a:ext uri="{FF2B5EF4-FFF2-40B4-BE49-F238E27FC236}">
                <a16:creationId xmlns:a16="http://schemas.microsoft.com/office/drawing/2014/main" id="{CA6A0951-4031-444D-86F9-C68B89BE1A49}"/>
              </a:ext>
            </a:extLst>
          </p:cNvPr>
          <p:cNvSpPr/>
          <p:nvPr/>
        </p:nvSpPr>
        <p:spPr bwMode="gray">
          <a:xfrm>
            <a:off x="3168524" y="1823942"/>
            <a:ext cx="2293736" cy="364779"/>
          </a:xfrm>
          <a:prstGeom prst="homePlate">
            <a:avLst>
              <a:gd name="adj" fmla="val 47925"/>
            </a:avLst>
          </a:prstGeom>
          <a:solidFill>
            <a:schemeClr val="bg2"/>
          </a:solidFill>
          <a:ln w="12700">
            <a:noFill/>
            <a:miter lim="800000"/>
            <a:headEnd/>
            <a:tailEnd/>
          </a:ln>
        </p:spPr>
        <p:txBody>
          <a:bodyPr lIns="72000" tIns="72000" rIns="72000" bIns="72000" rtlCol="0" anchor="ctr"/>
          <a:lstStyle/>
          <a:p>
            <a:pPr algn="ctr" defTabSz="762000" eaLnBrk="0" hangingPunct="0">
              <a:lnSpc>
                <a:spcPct val="106000"/>
              </a:lnSpc>
              <a:spcBef>
                <a:spcPts val="600"/>
              </a:spcBef>
            </a:pPr>
            <a:r>
              <a:rPr kumimoji="1" lang="ja-JP" altLang="en-US" sz="1400" b="1" dirty="0"/>
              <a:t>コンセプト検証の位置づけ</a:t>
            </a:r>
            <a:endParaRPr kumimoji="1" lang="en-US" altLang="ja-JP" sz="1400" b="1" dirty="0"/>
          </a:p>
        </p:txBody>
      </p:sp>
      <p:sp>
        <p:nvSpPr>
          <p:cNvPr id="34" name="ホームベース 45">
            <a:extLst>
              <a:ext uri="{FF2B5EF4-FFF2-40B4-BE49-F238E27FC236}">
                <a16:creationId xmlns:a16="http://schemas.microsoft.com/office/drawing/2014/main" id="{AB4EC163-5877-4C28-9560-BC66DCC325C1}"/>
              </a:ext>
            </a:extLst>
          </p:cNvPr>
          <p:cNvSpPr/>
          <p:nvPr/>
        </p:nvSpPr>
        <p:spPr bwMode="gray">
          <a:xfrm>
            <a:off x="5524508" y="1823942"/>
            <a:ext cx="2293736" cy="364779"/>
          </a:xfrm>
          <a:prstGeom prst="homePlate">
            <a:avLst>
              <a:gd name="adj" fmla="val 47925"/>
            </a:avLst>
          </a:prstGeom>
          <a:solidFill>
            <a:schemeClr val="bg2"/>
          </a:solidFill>
          <a:ln w="12700">
            <a:noFill/>
            <a:miter lim="800000"/>
            <a:headEnd/>
            <a:tailEnd/>
          </a:ln>
        </p:spPr>
        <p:txBody>
          <a:bodyPr lIns="72000" tIns="72000" rIns="72000" bIns="72000" rtlCol="0" anchor="ctr"/>
          <a:lstStyle/>
          <a:p>
            <a:pPr algn="ctr" defTabSz="762000" eaLnBrk="0" hangingPunct="0">
              <a:lnSpc>
                <a:spcPct val="106000"/>
              </a:lnSpc>
              <a:spcBef>
                <a:spcPts val="600"/>
              </a:spcBef>
            </a:pPr>
            <a:r>
              <a:rPr kumimoji="1" lang="ja-JP" altLang="en-US" sz="1400" b="1" dirty="0"/>
              <a:t>中長期（</a:t>
            </a:r>
            <a:r>
              <a:rPr kumimoji="1" lang="en-US" altLang="ja-JP" sz="1400" b="1" dirty="0"/>
              <a:t>3</a:t>
            </a:r>
            <a:r>
              <a:rPr kumimoji="1" lang="ja-JP" altLang="en-US" sz="1400" b="1" dirty="0"/>
              <a:t>～</a:t>
            </a:r>
            <a:r>
              <a:rPr kumimoji="1" lang="en-US" altLang="ja-JP" sz="1400" b="1" dirty="0"/>
              <a:t>5</a:t>
            </a:r>
            <a:r>
              <a:rPr kumimoji="1" lang="ja-JP" altLang="en-US" sz="1400" b="1" dirty="0"/>
              <a:t>年）</a:t>
            </a:r>
            <a:endParaRPr kumimoji="1" lang="en-US" altLang="ja-JP" sz="1400" b="1" dirty="0"/>
          </a:p>
        </p:txBody>
      </p:sp>
      <p:sp>
        <p:nvSpPr>
          <p:cNvPr id="35" name="ホームベース 57">
            <a:extLst>
              <a:ext uri="{FF2B5EF4-FFF2-40B4-BE49-F238E27FC236}">
                <a16:creationId xmlns:a16="http://schemas.microsoft.com/office/drawing/2014/main" id="{88417AE2-2EEE-4DFF-947E-544274860F16}"/>
              </a:ext>
            </a:extLst>
          </p:cNvPr>
          <p:cNvSpPr/>
          <p:nvPr/>
        </p:nvSpPr>
        <p:spPr bwMode="gray">
          <a:xfrm>
            <a:off x="7880493" y="1823942"/>
            <a:ext cx="1609581" cy="364779"/>
          </a:xfrm>
          <a:prstGeom prst="homePlate">
            <a:avLst>
              <a:gd name="adj" fmla="val 47925"/>
            </a:avLst>
          </a:prstGeom>
          <a:solidFill>
            <a:srgbClr val="DDEFE8"/>
          </a:solidFill>
          <a:ln w="12700">
            <a:noFill/>
            <a:miter lim="800000"/>
            <a:headEnd/>
            <a:tailEnd/>
          </a:ln>
        </p:spPr>
        <p:txBody>
          <a:bodyPr lIns="72000" tIns="72000" rIns="72000" bIns="72000" rtlCol="0" anchor="ctr"/>
          <a:lstStyle/>
          <a:p>
            <a:pPr algn="ctr" defTabSz="762000" eaLnBrk="0" hangingPunct="0">
              <a:lnSpc>
                <a:spcPct val="106000"/>
              </a:lnSpc>
              <a:spcBef>
                <a:spcPts val="600"/>
              </a:spcBef>
            </a:pPr>
            <a:r>
              <a:rPr kumimoji="1" lang="en-US" altLang="ja-JP" sz="1400" b="1" dirty="0"/>
              <a:t>2030</a:t>
            </a:r>
            <a:r>
              <a:rPr kumimoji="1" lang="ja-JP" altLang="en-US" sz="1400" b="1" dirty="0"/>
              <a:t>年</a:t>
            </a:r>
            <a:endParaRPr kumimoji="1" lang="en-US" altLang="ja-JP" sz="1400" b="1" dirty="0"/>
          </a:p>
        </p:txBody>
      </p:sp>
      <p:sp>
        <p:nvSpPr>
          <p:cNvPr id="22" name="テキスト ボックス 21">
            <a:extLst>
              <a:ext uri="{FF2B5EF4-FFF2-40B4-BE49-F238E27FC236}">
                <a16:creationId xmlns:a16="http://schemas.microsoft.com/office/drawing/2014/main" id="{4E6C816B-D726-4EF0-990A-9EE12858787F}"/>
              </a:ext>
            </a:extLst>
          </p:cNvPr>
          <p:cNvSpPr txBox="1"/>
          <p:nvPr/>
        </p:nvSpPr>
        <p:spPr>
          <a:xfrm>
            <a:off x="7880494" y="2245149"/>
            <a:ext cx="1609581" cy="931145"/>
          </a:xfrm>
          <a:prstGeom prst="ellipse">
            <a:avLst/>
          </a:prstGeom>
          <a:solidFill>
            <a:srgbClr val="DDEFE8"/>
          </a:solidFill>
          <a:ln w="6350">
            <a:noFill/>
            <a:miter lim="800000"/>
            <a:headEnd/>
            <a:tailEnd/>
          </a:ln>
        </p:spPr>
        <p:txBody>
          <a:bodyPr lIns="72000" tIns="72000" rIns="72000" bIns="72000" rtlCol="0" anchor="ctr"/>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0" indent="0" algn="ctr">
              <a:buNone/>
            </a:pPr>
            <a:r>
              <a:rPr lang="ja-JP" altLang="en-US" b="1" dirty="0"/>
              <a:t>将来的に</a:t>
            </a:r>
            <a:br>
              <a:rPr lang="en-US" altLang="ja-JP" b="1" dirty="0"/>
            </a:br>
            <a:r>
              <a:rPr lang="ja-JP" altLang="en-US" b="1" dirty="0"/>
              <a:t>目指す姿</a:t>
            </a:r>
          </a:p>
        </p:txBody>
      </p:sp>
      <p:cxnSp>
        <p:nvCxnSpPr>
          <p:cNvPr id="23" name="直線矢印コネクタ 22">
            <a:extLst>
              <a:ext uri="{FF2B5EF4-FFF2-40B4-BE49-F238E27FC236}">
                <a16:creationId xmlns:a16="http://schemas.microsoft.com/office/drawing/2014/main" id="{C2CF5375-A802-4D33-B224-3FEDBC521055}"/>
              </a:ext>
            </a:extLst>
          </p:cNvPr>
          <p:cNvCxnSpPr/>
          <p:nvPr/>
        </p:nvCxnSpPr>
        <p:spPr>
          <a:xfrm flipV="1">
            <a:off x="1208584" y="2754866"/>
            <a:ext cx="5064896" cy="1350604"/>
          </a:xfrm>
          <a:prstGeom prst="straightConnector1">
            <a:avLst/>
          </a:prstGeom>
          <a:ln w="38100">
            <a:solidFill>
              <a:schemeClr val="bg2"/>
            </a:solidFill>
            <a:tailEnd type="triangle" w="lg" len="lg"/>
          </a:ln>
        </p:spPr>
        <p:style>
          <a:lnRef idx="1">
            <a:schemeClr val="accent1"/>
          </a:lnRef>
          <a:fillRef idx="0">
            <a:schemeClr val="accent1"/>
          </a:fillRef>
          <a:effectRef idx="0">
            <a:schemeClr val="accent1"/>
          </a:effectRef>
          <a:fontRef idx="minor">
            <a:schemeClr val="tx1"/>
          </a:fontRef>
        </p:style>
      </p:cxnSp>
      <p:sp>
        <p:nvSpPr>
          <p:cNvPr id="36" name="テキスト ボックス 35">
            <a:extLst>
              <a:ext uri="{FF2B5EF4-FFF2-40B4-BE49-F238E27FC236}">
                <a16:creationId xmlns:a16="http://schemas.microsoft.com/office/drawing/2014/main" id="{8D820E1C-D18F-4654-B5D3-5F9849C7943A}"/>
              </a:ext>
            </a:extLst>
          </p:cNvPr>
          <p:cNvSpPr txBox="1"/>
          <p:nvPr/>
        </p:nvSpPr>
        <p:spPr>
          <a:xfrm>
            <a:off x="6249144" y="2241790"/>
            <a:ext cx="1609200" cy="932400"/>
          </a:xfrm>
          <a:prstGeom prst="ellipse">
            <a:avLst/>
          </a:prstGeom>
          <a:solidFill>
            <a:schemeClr val="bg1">
              <a:lumMod val="95000"/>
            </a:schemeClr>
          </a:solidFill>
          <a:ln w="12700">
            <a:solidFill>
              <a:schemeClr val="bg2"/>
            </a:solidFill>
            <a:miter lim="800000"/>
            <a:headEnd/>
            <a:tailEnd/>
          </a:ln>
        </p:spPr>
        <p:txBody>
          <a:bodyPr wrap="none" lIns="72000" tIns="72000" rIns="72000" bIns="72000" rtlCol="0" anchor="ctr"/>
          <a:lstStyle>
            <a:defPPr>
              <a:defRPr lang="en-US"/>
            </a:defPPr>
            <a:lvl1pPr algn="ctr" defTabSz="762000" eaLnBrk="0" hangingPunct="0">
              <a:lnSpc>
                <a:spcPct val="106000"/>
              </a:lnSpc>
              <a:spcBef>
                <a:spcPts val="600"/>
              </a:spcBef>
              <a:defRPr kumimoji="1" sz="1200" b="1">
                <a:solidFill>
                  <a:srgbClr val="FF0000"/>
                </a:solidFill>
              </a:defRPr>
            </a:lvl1pPr>
          </a:lstStyle>
          <a:p>
            <a:r>
              <a:rPr lang="en-US" altLang="ja-JP" dirty="0">
                <a:solidFill>
                  <a:schemeClr val="tx1"/>
                </a:solidFill>
              </a:rPr>
              <a:t>3</a:t>
            </a:r>
            <a:r>
              <a:rPr lang="ja-JP" altLang="en-US" dirty="0">
                <a:solidFill>
                  <a:schemeClr val="tx1"/>
                </a:solidFill>
              </a:rPr>
              <a:t>～</a:t>
            </a:r>
            <a:r>
              <a:rPr lang="en-US" altLang="ja-JP" dirty="0">
                <a:solidFill>
                  <a:schemeClr val="tx1"/>
                </a:solidFill>
              </a:rPr>
              <a:t>5</a:t>
            </a:r>
            <a:r>
              <a:rPr lang="ja-JP" altLang="en-US" dirty="0">
                <a:solidFill>
                  <a:schemeClr val="tx1"/>
                </a:solidFill>
              </a:rPr>
              <a:t>年程度で</a:t>
            </a:r>
            <a:br>
              <a:rPr lang="en-US" altLang="ja-JP" dirty="0">
                <a:solidFill>
                  <a:schemeClr val="tx1"/>
                </a:solidFill>
              </a:rPr>
            </a:br>
            <a:r>
              <a:rPr lang="ja-JP" altLang="en-US" dirty="0">
                <a:solidFill>
                  <a:schemeClr val="tx1"/>
                </a:solidFill>
              </a:rPr>
              <a:t>目指す姿</a:t>
            </a:r>
          </a:p>
        </p:txBody>
      </p:sp>
      <p:sp>
        <p:nvSpPr>
          <p:cNvPr id="37" name="正方形/長方形 36">
            <a:extLst>
              <a:ext uri="{FF2B5EF4-FFF2-40B4-BE49-F238E27FC236}">
                <a16:creationId xmlns:a16="http://schemas.microsoft.com/office/drawing/2014/main" id="{F7FA09B1-9E26-479E-B63B-3AAF2E12149B}"/>
              </a:ext>
            </a:extLst>
          </p:cNvPr>
          <p:cNvSpPr/>
          <p:nvPr/>
        </p:nvSpPr>
        <p:spPr bwMode="gray">
          <a:xfrm>
            <a:off x="5503580" y="3210316"/>
            <a:ext cx="2293200" cy="1980000"/>
          </a:xfrm>
          <a:prstGeom prst="rect">
            <a:avLst/>
          </a:prstGeom>
          <a:noFill/>
          <a:ln w="6350">
            <a:solidFill>
              <a:srgbClr val="A7A8AA"/>
            </a:solidFill>
            <a:miter lim="800000"/>
            <a:headEnd/>
            <a:tailEnd/>
          </a:ln>
        </p:spPr>
        <p:txBody>
          <a:bodyPr lIns="72000" tIns="72000" rIns="72000" bIns="72000" rtlCol="0" anchor="t"/>
          <a:lstStyle/>
          <a:p>
            <a:pPr lvl="0">
              <a:defRPr/>
            </a:pPr>
            <a:endParaRPr lang="en-US" altLang="ja-JP" sz="1100" dirty="0">
              <a:solidFill>
                <a:prstClr val="black"/>
              </a:solidFill>
            </a:endParaRPr>
          </a:p>
          <a:p>
            <a:pPr marL="171450" lvl="0" indent="-171450">
              <a:buFont typeface="Wingdings" panose="05000000000000000000" pitchFamily="2" charset="2"/>
              <a:buChar char="n"/>
              <a:defRPr/>
            </a:pPr>
            <a:r>
              <a:rPr lang="ja-JP" altLang="en-US" sz="1100" dirty="0">
                <a:solidFill>
                  <a:prstClr val="black"/>
                </a:solidFill>
              </a:rPr>
              <a:t>＜社会へのインパクトを記載＞</a:t>
            </a:r>
            <a:endParaRPr lang="en-US" altLang="ja-JP" sz="1100" dirty="0">
              <a:solidFill>
                <a:prstClr val="black"/>
              </a:solidFill>
            </a:endParaRPr>
          </a:p>
          <a:p>
            <a:pPr lvl="0">
              <a:defRPr/>
            </a:pPr>
            <a:endParaRPr lang="en-US" altLang="ja-JP" sz="1100" dirty="0">
              <a:solidFill>
                <a:prstClr val="black"/>
              </a:solidFill>
            </a:endParaRPr>
          </a:p>
          <a:p>
            <a:pPr lvl="0">
              <a:defRPr/>
            </a:pPr>
            <a:endParaRPr lang="en-US" altLang="ja-JP" sz="1100" dirty="0">
              <a:solidFill>
                <a:prstClr val="black"/>
              </a:solidFill>
            </a:endParaRPr>
          </a:p>
          <a:p>
            <a:pPr marL="171450" lvl="0" indent="-171450">
              <a:buFont typeface="Wingdings" panose="05000000000000000000" pitchFamily="2" charset="2"/>
              <a:buChar char="n"/>
              <a:defRPr/>
            </a:pPr>
            <a:r>
              <a:rPr lang="ja-JP" altLang="en-US" sz="1100" dirty="0">
                <a:solidFill>
                  <a:prstClr val="black"/>
                </a:solidFill>
              </a:rPr>
              <a:t>＜事業視点で実施・目標とする項目について記載＞</a:t>
            </a:r>
            <a:endParaRPr lang="en-US" altLang="ja-JP" sz="1100" dirty="0">
              <a:solidFill>
                <a:prstClr val="black"/>
              </a:solidFill>
            </a:endParaRPr>
          </a:p>
        </p:txBody>
      </p:sp>
      <p:sp>
        <p:nvSpPr>
          <p:cNvPr id="38" name="正方形/長方形 37">
            <a:extLst>
              <a:ext uri="{FF2B5EF4-FFF2-40B4-BE49-F238E27FC236}">
                <a16:creationId xmlns:a16="http://schemas.microsoft.com/office/drawing/2014/main" id="{12846ECF-B713-4003-AAA2-336F6A7137D7}"/>
              </a:ext>
            </a:extLst>
          </p:cNvPr>
          <p:cNvSpPr/>
          <p:nvPr/>
        </p:nvSpPr>
        <p:spPr bwMode="gray">
          <a:xfrm>
            <a:off x="3158060" y="3742642"/>
            <a:ext cx="2293200" cy="1980000"/>
          </a:xfrm>
          <a:prstGeom prst="rect">
            <a:avLst/>
          </a:prstGeom>
          <a:noFill/>
          <a:ln w="6350">
            <a:solidFill>
              <a:srgbClr val="A7A8AA"/>
            </a:solidFill>
            <a:miter lim="800000"/>
            <a:headEnd/>
            <a:tailEnd/>
          </a:ln>
        </p:spPr>
        <p:txBody>
          <a:bodyPr lIns="72000" tIns="72000" rIns="72000" bIns="72000" rtlCol="0" anchor="t"/>
          <a:lstStyle/>
          <a:p>
            <a:pPr lvl="0">
              <a:defRPr/>
            </a:pPr>
            <a:endParaRPr lang="en-US" altLang="ja-JP" sz="1100" dirty="0">
              <a:solidFill>
                <a:prstClr val="black"/>
              </a:solidFill>
            </a:endParaRPr>
          </a:p>
          <a:p>
            <a:pPr marL="171450" lvl="0" indent="-171450">
              <a:buFont typeface="Wingdings" panose="05000000000000000000" pitchFamily="2" charset="2"/>
              <a:buChar char="n"/>
              <a:defRPr/>
            </a:pPr>
            <a:r>
              <a:rPr lang="ja-JP" altLang="en-US" sz="1100" dirty="0">
                <a:solidFill>
                  <a:prstClr val="black"/>
                </a:solidFill>
              </a:rPr>
              <a:t>＜コンセプト検証を通じて検証したい課題解決に向けたポイント等を記載＞</a:t>
            </a:r>
            <a:endParaRPr lang="en-US" altLang="ja-JP" sz="1100" dirty="0">
              <a:solidFill>
                <a:prstClr val="black"/>
              </a:solidFill>
            </a:endParaRPr>
          </a:p>
          <a:p>
            <a:pPr lvl="0">
              <a:defRPr/>
            </a:pPr>
            <a:endParaRPr lang="en-US" altLang="ja-JP" sz="1100" dirty="0">
              <a:solidFill>
                <a:prstClr val="black"/>
              </a:solidFill>
            </a:endParaRPr>
          </a:p>
          <a:p>
            <a:pPr lvl="0">
              <a:defRPr/>
            </a:pPr>
            <a:endParaRPr lang="en-US" altLang="ja-JP" sz="1100" dirty="0">
              <a:solidFill>
                <a:prstClr val="black"/>
              </a:solidFill>
            </a:endParaRPr>
          </a:p>
          <a:p>
            <a:pPr lvl="0">
              <a:defRPr/>
            </a:pPr>
            <a:endParaRPr lang="en-US" altLang="ja-JP" sz="1100" dirty="0">
              <a:solidFill>
                <a:prstClr val="black"/>
              </a:solidFill>
            </a:endParaRPr>
          </a:p>
          <a:p>
            <a:pPr marL="171450" lvl="0" indent="-171450">
              <a:buFont typeface="Wingdings" panose="05000000000000000000" pitchFamily="2" charset="2"/>
              <a:buChar char="n"/>
              <a:defRPr/>
            </a:pPr>
            <a:r>
              <a:rPr lang="ja-JP" altLang="en-US" sz="1100" dirty="0">
                <a:solidFill>
                  <a:prstClr val="black"/>
                </a:solidFill>
              </a:rPr>
              <a:t>＜中長期の事業展開を見据えた、コンセプト検証の位置づけについて記載＞</a:t>
            </a:r>
            <a:endParaRPr lang="en-US" altLang="ja-JP" sz="1100" dirty="0">
              <a:solidFill>
                <a:prstClr val="black"/>
              </a:solidFill>
            </a:endParaRPr>
          </a:p>
        </p:txBody>
      </p:sp>
      <p:sp>
        <p:nvSpPr>
          <p:cNvPr id="39" name="正方形/長方形 38">
            <a:extLst>
              <a:ext uri="{FF2B5EF4-FFF2-40B4-BE49-F238E27FC236}">
                <a16:creationId xmlns:a16="http://schemas.microsoft.com/office/drawing/2014/main" id="{A683C943-9A25-419A-B2F5-B19ABFE07745}"/>
              </a:ext>
            </a:extLst>
          </p:cNvPr>
          <p:cNvSpPr/>
          <p:nvPr/>
        </p:nvSpPr>
        <p:spPr bwMode="gray">
          <a:xfrm>
            <a:off x="3209748" y="4561133"/>
            <a:ext cx="738999" cy="180000"/>
          </a:xfrm>
          <a:prstGeom prst="rect">
            <a:avLst/>
          </a:prstGeom>
          <a:solidFill>
            <a:srgbClr val="005587"/>
          </a:solidFill>
          <a:ln w="12700">
            <a:noFill/>
            <a:miter lim="800000"/>
            <a:headEnd/>
            <a:tailEnd/>
          </a:ln>
        </p:spPr>
        <p:txBody>
          <a:bodyPr vert="horz" wrap="none" lIns="0" tIns="0" rIns="0" bIns="0" rtlCol="0" anchor="ctr"/>
          <a:lstStyle/>
          <a:p>
            <a:pPr algn="ctr" defTabSz="762000" eaLnBrk="0" hangingPunct="0">
              <a:lnSpc>
                <a:spcPct val="106000"/>
              </a:lnSpc>
              <a:spcBef>
                <a:spcPts val="600"/>
              </a:spcBef>
            </a:pPr>
            <a:r>
              <a:rPr kumimoji="1" lang="ja-JP" altLang="en-US" sz="1100" b="1" dirty="0">
                <a:solidFill>
                  <a:schemeClr val="bg1"/>
                </a:solidFill>
              </a:rPr>
              <a:t>事業 視点</a:t>
            </a:r>
          </a:p>
        </p:txBody>
      </p:sp>
      <p:sp>
        <p:nvSpPr>
          <p:cNvPr id="40" name="正方形/長方形 39">
            <a:extLst>
              <a:ext uri="{FF2B5EF4-FFF2-40B4-BE49-F238E27FC236}">
                <a16:creationId xmlns:a16="http://schemas.microsoft.com/office/drawing/2014/main" id="{8DA4256E-1D4A-4E5A-8013-C27CC8D12635}"/>
              </a:ext>
            </a:extLst>
          </p:cNvPr>
          <p:cNvSpPr/>
          <p:nvPr/>
        </p:nvSpPr>
        <p:spPr bwMode="gray">
          <a:xfrm>
            <a:off x="3209748" y="3785508"/>
            <a:ext cx="738999" cy="180000"/>
          </a:xfrm>
          <a:prstGeom prst="rect">
            <a:avLst/>
          </a:prstGeom>
          <a:solidFill>
            <a:schemeClr val="accent2"/>
          </a:solidFill>
          <a:ln w="12700">
            <a:noFill/>
            <a:miter lim="800000"/>
            <a:headEnd/>
            <a:tailEnd/>
          </a:ln>
        </p:spPr>
        <p:txBody>
          <a:bodyPr vert="horz" wrap="none" lIns="0" tIns="0" rIns="0" bIns="0" rtlCol="0" anchor="ctr"/>
          <a:lstStyle/>
          <a:p>
            <a:pPr algn="ctr" defTabSz="762000" eaLnBrk="0" hangingPunct="0">
              <a:lnSpc>
                <a:spcPct val="106000"/>
              </a:lnSpc>
              <a:spcBef>
                <a:spcPts val="600"/>
              </a:spcBef>
            </a:pPr>
            <a:r>
              <a:rPr kumimoji="1" lang="ja-JP" altLang="en-US" sz="1100" b="1" dirty="0">
                <a:solidFill>
                  <a:schemeClr val="bg1"/>
                </a:solidFill>
              </a:rPr>
              <a:t>社会 視点</a:t>
            </a:r>
          </a:p>
        </p:txBody>
      </p:sp>
      <p:sp>
        <p:nvSpPr>
          <p:cNvPr id="41" name="正方形/長方形 40">
            <a:extLst>
              <a:ext uri="{FF2B5EF4-FFF2-40B4-BE49-F238E27FC236}">
                <a16:creationId xmlns:a16="http://schemas.microsoft.com/office/drawing/2014/main" id="{763F45D3-D18E-4731-AE8D-4EF9E98462B6}"/>
              </a:ext>
            </a:extLst>
          </p:cNvPr>
          <p:cNvSpPr/>
          <p:nvPr/>
        </p:nvSpPr>
        <p:spPr bwMode="gray">
          <a:xfrm>
            <a:off x="5560072" y="3742590"/>
            <a:ext cx="738999" cy="180000"/>
          </a:xfrm>
          <a:prstGeom prst="rect">
            <a:avLst/>
          </a:prstGeom>
          <a:solidFill>
            <a:srgbClr val="005587"/>
          </a:solidFill>
          <a:ln w="12700">
            <a:noFill/>
            <a:miter lim="800000"/>
            <a:headEnd/>
            <a:tailEnd/>
          </a:ln>
        </p:spPr>
        <p:txBody>
          <a:bodyPr vert="horz" wrap="none" lIns="0" tIns="0" rIns="0" bIns="0" rtlCol="0" anchor="ctr"/>
          <a:lstStyle/>
          <a:p>
            <a:pPr algn="ctr" defTabSz="762000" eaLnBrk="0" hangingPunct="0">
              <a:lnSpc>
                <a:spcPct val="106000"/>
              </a:lnSpc>
              <a:spcBef>
                <a:spcPts val="600"/>
              </a:spcBef>
            </a:pPr>
            <a:r>
              <a:rPr kumimoji="1" lang="ja-JP" altLang="en-US" sz="1100" b="1" dirty="0">
                <a:solidFill>
                  <a:schemeClr val="bg1"/>
                </a:solidFill>
              </a:rPr>
              <a:t>事業 視点</a:t>
            </a:r>
          </a:p>
        </p:txBody>
      </p:sp>
      <p:sp>
        <p:nvSpPr>
          <p:cNvPr id="42" name="正方形/長方形 41">
            <a:extLst>
              <a:ext uri="{FF2B5EF4-FFF2-40B4-BE49-F238E27FC236}">
                <a16:creationId xmlns:a16="http://schemas.microsoft.com/office/drawing/2014/main" id="{ED869E86-DA9B-445E-BDF0-9D16A763612B}"/>
              </a:ext>
            </a:extLst>
          </p:cNvPr>
          <p:cNvSpPr/>
          <p:nvPr/>
        </p:nvSpPr>
        <p:spPr bwMode="gray">
          <a:xfrm>
            <a:off x="5560072" y="3268413"/>
            <a:ext cx="738999" cy="180000"/>
          </a:xfrm>
          <a:prstGeom prst="rect">
            <a:avLst/>
          </a:prstGeom>
          <a:solidFill>
            <a:schemeClr val="accent2"/>
          </a:solidFill>
          <a:ln w="12700">
            <a:noFill/>
            <a:miter lim="800000"/>
            <a:headEnd/>
            <a:tailEnd/>
          </a:ln>
        </p:spPr>
        <p:txBody>
          <a:bodyPr vert="horz" wrap="none" lIns="0" tIns="0" rIns="0" bIns="0" rtlCol="0" anchor="ctr"/>
          <a:lstStyle/>
          <a:p>
            <a:pPr algn="ctr" defTabSz="762000" eaLnBrk="0" hangingPunct="0">
              <a:lnSpc>
                <a:spcPct val="106000"/>
              </a:lnSpc>
              <a:spcBef>
                <a:spcPts val="600"/>
              </a:spcBef>
            </a:pPr>
            <a:r>
              <a:rPr kumimoji="1" lang="ja-JP" altLang="en-US" sz="1100" b="1" dirty="0">
                <a:solidFill>
                  <a:schemeClr val="bg1"/>
                </a:solidFill>
              </a:rPr>
              <a:t>社会 視点</a:t>
            </a:r>
          </a:p>
        </p:txBody>
      </p:sp>
      <p:sp>
        <p:nvSpPr>
          <p:cNvPr id="44" name="正方形/長方形 43">
            <a:extLst>
              <a:ext uri="{FF2B5EF4-FFF2-40B4-BE49-F238E27FC236}">
                <a16:creationId xmlns:a16="http://schemas.microsoft.com/office/drawing/2014/main" id="{434B0A36-B9E7-47E7-BF56-C2C7B07F6C31}"/>
              </a:ext>
            </a:extLst>
          </p:cNvPr>
          <p:cNvSpPr/>
          <p:nvPr/>
        </p:nvSpPr>
        <p:spPr bwMode="gray">
          <a:xfrm>
            <a:off x="812540" y="4274968"/>
            <a:ext cx="2293200" cy="1980000"/>
          </a:xfrm>
          <a:prstGeom prst="rect">
            <a:avLst/>
          </a:prstGeom>
          <a:noFill/>
          <a:ln w="6350">
            <a:solidFill>
              <a:srgbClr val="A7A8AA"/>
            </a:solidFill>
            <a:miter lim="800000"/>
            <a:headEnd/>
            <a:tailEnd/>
          </a:ln>
        </p:spPr>
        <p:txBody>
          <a:bodyPr lIns="72000" tIns="72000" rIns="72000" bIns="72000" rtlCol="0" anchor="t"/>
          <a:lstStyle/>
          <a:p>
            <a:pPr lvl="0">
              <a:defRPr/>
            </a:pPr>
            <a:endParaRPr lang="en-US" altLang="ja-JP" sz="1100" dirty="0">
              <a:solidFill>
                <a:prstClr val="black"/>
              </a:solidFill>
            </a:endParaRPr>
          </a:p>
          <a:p>
            <a:pPr lvl="0">
              <a:defRPr/>
            </a:pPr>
            <a:r>
              <a:rPr lang="ja-JP" altLang="en-US" sz="1100" dirty="0">
                <a:solidFill>
                  <a:prstClr val="black"/>
                </a:solidFill>
              </a:rPr>
              <a:t>＜社会課題の現状認識について記載＞</a:t>
            </a:r>
            <a:endParaRPr lang="en-US" altLang="ja-JP" sz="1100" dirty="0">
              <a:solidFill>
                <a:prstClr val="black"/>
              </a:solidFill>
            </a:endParaRPr>
          </a:p>
          <a:p>
            <a:pPr lvl="0">
              <a:defRPr/>
            </a:pPr>
            <a:endParaRPr lang="en-US" altLang="ja-JP" sz="1100" dirty="0">
              <a:solidFill>
                <a:prstClr val="black"/>
              </a:solidFill>
            </a:endParaRPr>
          </a:p>
          <a:p>
            <a:pPr lvl="0">
              <a:defRPr/>
            </a:pPr>
            <a:endParaRPr lang="en-US" altLang="ja-JP" sz="1100" dirty="0">
              <a:solidFill>
                <a:prstClr val="black"/>
              </a:solidFill>
            </a:endParaRPr>
          </a:p>
          <a:p>
            <a:pPr lvl="0">
              <a:defRPr/>
            </a:pPr>
            <a:endParaRPr lang="en-US" altLang="ja-JP" sz="1100" dirty="0">
              <a:solidFill>
                <a:prstClr val="black"/>
              </a:solidFill>
            </a:endParaRPr>
          </a:p>
          <a:p>
            <a:pPr marL="171450" lvl="0" indent="-171450">
              <a:buFont typeface="Wingdings" panose="05000000000000000000" pitchFamily="2" charset="2"/>
              <a:buChar char="n"/>
              <a:defRPr/>
            </a:pPr>
            <a:r>
              <a:rPr lang="ja-JP" altLang="en-US" sz="1100" dirty="0">
                <a:solidFill>
                  <a:prstClr val="black"/>
                </a:solidFill>
              </a:rPr>
              <a:t>＜提供プロダクトの事業開発・展開の現状（例：プロトタイプの開発中、特定市場への導入が進んでいる等）について記載＞</a:t>
            </a:r>
            <a:endParaRPr lang="en-US" altLang="ja-JP" sz="1100" dirty="0">
              <a:solidFill>
                <a:prstClr val="black"/>
              </a:solidFill>
            </a:endParaRPr>
          </a:p>
          <a:p>
            <a:pPr lvl="0">
              <a:defRPr/>
            </a:pPr>
            <a:endParaRPr lang="en-US" altLang="ja-JP" sz="1100" dirty="0">
              <a:solidFill>
                <a:prstClr val="black"/>
              </a:solidFill>
            </a:endParaRPr>
          </a:p>
        </p:txBody>
      </p:sp>
      <p:sp>
        <p:nvSpPr>
          <p:cNvPr id="45" name="正方形/長方形 44">
            <a:extLst>
              <a:ext uri="{FF2B5EF4-FFF2-40B4-BE49-F238E27FC236}">
                <a16:creationId xmlns:a16="http://schemas.microsoft.com/office/drawing/2014/main" id="{105C7FF1-8E0D-478B-B884-02FFA454F4A5}"/>
              </a:ext>
            </a:extLst>
          </p:cNvPr>
          <p:cNvSpPr/>
          <p:nvPr/>
        </p:nvSpPr>
        <p:spPr bwMode="gray">
          <a:xfrm>
            <a:off x="868351" y="5138031"/>
            <a:ext cx="738999" cy="180000"/>
          </a:xfrm>
          <a:prstGeom prst="rect">
            <a:avLst/>
          </a:prstGeom>
          <a:solidFill>
            <a:srgbClr val="005587"/>
          </a:solidFill>
          <a:ln w="12700">
            <a:noFill/>
            <a:miter lim="800000"/>
            <a:headEnd/>
            <a:tailEnd/>
          </a:ln>
        </p:spPr>
        <p:txBody>
          <a:bodyPr vert="horz" wrap="none" lIns="0" tIns="0" rIns="0" bIns="0" rtlCol="0" anchor="ctr"/>
          <a:lstStyle/>
          <a:p>
            <a:pPr algn="ctr" defTabSz="762000" eaLnBrk="0" hangingPunct="0">
              <a:lnSpc>
                <a:spcPct val="106000"/>
              </a:lnSpc>
              <a:spcBef>
                <a:spcPts val="600"/>
              </a:spcBef>
            </a:pPr>
            <a:r>
              <a:rPr kumimoji="1" lang="ja-JP" altLang="en-US" sz="1100" b="1" dirty="0">
                <a:solidFill>
                  <a:schemeClr val="bg1"/>
                </a:solidFill>
              </a:rPr>
              <a:t>事業 視点</a:t>
            </a:r>
          </a:p>
        </p:txBody>
      </p:sp>
      <p:grpSp>
        <p:nvGrpSpPr>
          <p:cNvPr id="47" name="グループ化 46">
            <a:extLst>
              <a:ext uri="{FF2B5EF4-FFF2-40B4-BE49-F238E27FC236}">
                <a16:creationId xmlns:a16="http://schemas.microsoft.com/office/drawing/2014/main" id="{7EB56199-0FBF-4501-A0CB-60AA280503CD}"/>
              </a:ext>
            </a:extLst>
          </p:cNvPr>
          <p:cNvGrpSpPr/>
          <p:nvPr/>
        </p:nvGrpSpPr>
        <p:grpSpPr>
          <a:xfrm>
            <a:off x="7296599" y="1452610"/>
            <a:ext cx="2250011" cy="376613"/>
            <a:chOff x="7437275" y="1303287"/>
            <a:chExt cx="2250011" cy="455702"/>
          </a:xfrm>
        </p:grpSpPr>
        <p:sp>
          <p:nvSpPr>
            <p:cNvPr id="48" name="正方形/長方形 47">
              <a:extLst>
                <a:ext uri="{FF2B5EF4-FFF2-40B4-BE49-F238E27FC236}">
                  <a16:creationId xmlns:a16="http://schemas.microsoft.com/office/drawing/2014/main" id="{FB002B02-5119-4EA5-A7D1-444D2B22ED7C}"/>
                </a:ext>
              </a:extLst>
            </p:cNvPr>
            <p:cNvSpPr/>
            <p:nvPr/>
          </p:nvSpPr>
          <p:spPr bwMode="gray">
            <a:xfrm>
              <a:off x="7437275" y="1541210"/>
              <a:ext cx="645603" cy="180000"/>
            </a:xfrm>
            <a:prstGeom prst="rect">
              <a:avLst/>
            </a:prstGeom>
            <a:solidFill>
              <a:srgbClr val="005587"/>
            </a:solidFill>
            <a:ln w="12700">
              <a:noFill/>
              <a:miter lim="800000"/>
              <a:headEnd/>
              <a:tailEnd/>
            </a:ln>
          </p:spPr>
          <p:txBody>
            <a:bodyPr vert="horz" wrap="none" lIns="0" tIns="0" rIns="0" bIns="0" rtlCol="0" anchor="ctr"/>
            <a:lstStyle/>
            <a:p>
              <a:pPr algn="ctr" defTabSz="762000" eaLnBrk="0" hangingPunct="0">
                <a:lnSpc>
                  <a:spcPct val="106000"/>
                </a:lnSpc>
                <a:spcBef>
                  <a:spcPts val="600"/>
                </a:spcBef>
              </a:pPr>
              <a:r>
                <a:rPr kumimoji="1" lang="ja-JP" altLang="en-US" sz="900" b="1" dirty="0">
                  <a:solidFill>
                    <a:schemeClr val="bg1"/>
                  </a:solidFill>
                </a:rPr>
                <a:t>事業 視点</a:t>
              </a:r>
            </a:p>
          </p:txBody>
        </p:sp>
        <p:sp>
          <p:nvSpPr>
            <p:cNvPr id="49" name="正方形/長方形 48">
              <a:extLst>
                <a:ext uri="{FF2B5EF4-FFF2-40B4-BE49-F238E27FC236}">
                  <a16:creationId xmlns:a16="http://schemas.microsoft.com/office/drawing/2014/main" id="{06320BD4-B011-42F0-B2C2-96D9A8DCE115}"/>
                </a:ext>
              </a:extLst>
            </p:cNvPr>
            <p:cNvSpPr/>
            <p:nvPr/>
          </p:nvSpPr>
          <p:spPr bwMode="gray">
            <a:xfrm>
              <a:off x="7437275" y="1341064"/>
              <a:ext cx="645603" cy="180000"/>
            </a:xfrm>
            <a:prstGeom prst="rect">
              <a:avLst/>
            </a:prstGeom>
            <a:solidFill>
              <a:schemeClr val="accent2"/>
            </a:solidFill>
            <a:ln w="12700">
              <a:noFill/>
              <a:miter lim="800000"/>
              <a:headEnd/>
              <a:tailEnd/>
            </a:ln>
          </p:spPr>
          <p:txBody>
            <a:bodyPr vert="horz" wrap="none" lIns="0" tIns="0" rIns="0" bIns="0" rtlCol="0" anchor="ctr"/>
            <a:lstStyle/>
            <a:p>
              <a:pPr algn="ctr" defTabSz="762000" eaLnBrk="0" hangingPunct="0">
                <a:lnSpc>
                  <a:spcPct val="106000"/>
                </a:lnSpc>
                <a:spcBef>
                  <a:spcPts val="600"/>
                </a:spcBef>
              </a:pPr>
              <a:r>
                <a:rPr kumimoji="1" lang="ja-JP" altLang="en-US" sz="900" b="1" dirty="0">
                  <a:solidFill>
                    <a:schemeClr val="bg1"/>
                  </a:solidFill>
                </a:rPr>
                <a:t>社会 視点</a:t>
              </a:r>
            </a:p>
          </p:txBody>
        </p:sp>
        <p:sp>
          <p:nvSpPr>
            <p:cNvPr id="50" name="テキスト ボックス 49">
              <a:extLst>
                <a:ext uri="{FF2B5EF4-FFF2-40B4-BE49-F238E27FC236}">
                  <a16:creationId xmlns:a16="http://schemas.microsoft.com/office/drawing/2014/main" id="{F1DBAA6D-B01C-40B9-A5DF-63F79C918578}"/>
                </a:ext>
              </a:extLst>
            </p:cNvPr>
            <p:cNvSpPr txBox="1"/>
            <p:nvPr/>
          </p:nvSpPr>
          <p:spPr>
            <a:xfrm>
              <a:off x="8067685" y="1503433"/>
              <a:ext cx="1188393" cy="255556"/>
            </a:xfrm>
            <a:prstGeom prst="rect">
              <a:avLst/>
            </a:prstGeom>
            <a:noFill/>
          </p:spPr>
          <p:txBody>
            <a:bodyPr vert="horz" wrap="none" lIns="36000" tIns="36000" rIns="36000" bIns="36000" rtlCol="0" anchor="ctr" anchorCtr="0">
              <a:spAutoFit/>
            </a:bodyPr>
            <a:lstStyle/>
            <a:p>
              <a:pPr>
                <a:spcBef>
                  <a:spcPts val="0"/>
                </a:spcBef>
                <a:buSzPct val="100000"/>
              </a:pPr>
              <a:r>
                <a:rPr kumimoji="1" lang="ja-JP" altLang="en-US" sz="900" dirty="0"/>
                <a:t>：事業開発、事業展開</a:t>
              </a:r>
            </a:p>
          </p:txBody>
        </p:sp>
        <p:sp>
          <p:nvSpPr>
            <p:cNvPr id="51" name="テキスト ボックス 50">
              <a:extLst>
                <a:ext uri="{FF2B5EF4-FFF2-40B4-BE49-F238E27FC236}">
                  <a16:creationId xmlns:a16="http://schemas.microsoft.com/office/drawing/2014/main" id="{A169324E-8B00-4A67-904E-84B99FA9B600}"/>
                </a:ext>
              </a:extLst>
            </p:cNvPr>
            <p:cNvSpPr txBox="1"/>
            <p:nvPr/>
          </p:nvSpPr>
          <p:spPr>
            <a:xfrm>
              <a:off x="8067685" y="1303287"/>
              <a:ext cx="1619601" cy="255556"/>
            </a:xfrm>
            <a:prstGeom prst="rect">
              <a:avLst/>
            </a:prstGeom>
            <a:noFill/>
          </p:spPr>
          <p:txBody>
            <a:bodyPr vert="horz" wrap="none" lIns="36000" tIns="36000" rIns="36000" bIns="36000" rtlCol="0" anchor="ctr" anchorCtr="0">
              <a:spAutoFit/>
            </a:bodyPr>
            <a:lstStyle/>
            <a:p>
              <a:pPr>
                <a:spcBef>
                  <a:spcPts val="0"/>
                </a:spcBef>
                <a:buSzPct val="100000"/>
              </a:pPr>
              <a:r>
                <a:rPr kumimoji="1" lang="ja-JP" altLang="en-US" sz="900" dirty="0"/>
                <a:t>：社会課題、解決へのインパクト</a:t>
              </a:r>
            </a:p>
          </p:txBody>
        </p:sp>
      </p:grpSp>
      <p:sp>
        <p:nvSpPr>
          <p:cNvPr id="2" name="正方形/長方形 1">
            <a:extLst>
              <a:ext uri="{FF2B5EF4-FFF2-40B4-BE49-F238E27FC236}">
                <a16:creationId xmlns:a16="http://schemas.microsoft.com/office/drawing/2014/main" id="{487298AD-396B-E59E-9952-CD239F612E07}"/>
              </a:ext>
            </a:extLst>
          </p:cNvPr>
          <p:cNvSpPr/>
          <p:nvPr/>
        </p:nvSpPr>
        <p:spPr bwMode="gray">
          <a:xfrm>
            <a:off x="868351" y="4304646"/>
            <a:ext cx="738999" cy="180000"/>
          </a:xfrm>
          <a:prstGeom prst="rect">
            <a:avLst/>
          </a:prstGeom>
          <a:solidFill>
            <a:schemeClr val="accent2"/>
          </a:solidFill>
          <a:ln w="12700">
            <a:noFill/>
            <a:miter lim="800000"/>
            <a:headEnd/>
            <a:tailEnd/>
          </a:ln>
        </p:spPr>
        <p:txBody>
          <a:bodyPr vert="horz" wrap="none" lIns="0" tIns="0" rIns="0" bIns="0" rtlCol="0" anchor="ctr"/>
          <a:lstStyle/>
          <a:p>
            <a:pPr algn="ctr" defTabSz="762000" eaLnBrk="0" hangingPunct="0">
              <a:lnSpc>
                <a:spcPct val="106000"/>
              </a:lnSpc>
              <a:spcBef>
                <a:spcPts val="600"/>
              </a:spcBef>
            </a:pPr>
            <a:r>
              <a:rPr kumimoji="1" lang="ja-JP" altLang="en-US" sz="1100" b="1" dirty="0">
                <a:solidFill>
                  <a:schemeClr val="bg1"/>
                </a:solidFill>
              </a:rPr>
              <a:t>社会 視点</a:t>
            </a:r>
          </a:p>
        </p:txBody>
      </p:sp>
    </p:spTree>
    <p:extLst>
      <p:ext uri="{BB962C8B-B14F-4D97-AF65-F5344CB8AC3E}">
        <p14:creationId xmlns:p14="http://schemas.microsoft.com/office/powerpoint/2010/main" val="4157992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タイトル 3">
            <a:extLst>
              <a:ext uri="{FF2B5EF4-FFF2-40B4-BE49-F238E27FC236}">
                <a16:creationId xmlns:a16="http://schemas.microsoft.com/office/drawing/2014/main" id="{4E37DA3E-A2AA-4874-8C5A-D2516A77844B}"/>
              </a:ext>
            </a:extLst>
          </p:cNvPr>
          <p:cNvSpPr>
            <a:spLocks noGrp="1"/>
          </p:cNvSpPr>
          <p:nvPr>
            <p:ph type="title"/>
          </p:nvPr>
        </p:nvSpPr>
        <p:spPr>
          <a:xfrm>
            <a:off x="417000" y="180000"/>
            <a:ext cx="9072000" cy="615600"/>
          </a:xfrm>
        </p:spPr>
        <p:txBody>
          <a:bodyPr/>
          <a:lstStyle/>
          <a:p>
            <a:r>
              <a:rPr lang="ja-JP" altLang="en-US" dirty="0"/>
              <a:t>６．市場規模 </a:t>
            </a:r>
            <a:r>
              <a:rPr lang="en-US" altLang="ja-JP" dirty="0"/>
              <a:t>/ </a:t>
            </a:r>
            <a:r>
              <a:rPr lang="ja-JP" altLang="en-US" dirty="0"/>
              <a:t>競合優位性</a:t>
            </a:r>
            <a:endParaRPr kumimoji="1" lang="ja-JP" altLang="en-US" dirty="0"/>
          </a:p>
        </p:txBody>
      </p:sp>
      <p:sp>
        <p:nvSpPr>
          <p:cNvPr id="20" name="正方形/長方形 19">
            <a:extLst>
              <a:ext uri="{FF2B5EF4-FFF2-40B4-BE49-F238E27FC236}">
                <a16:creationId xmlns:a16="http://schemas.microsoft.com/office/drawing/2014/main" id="{9882C757-250E-4C71-A6AE-D4068B902F3F}"/>
              </a:ext>
            </a:extLst>
          </p:cNvPr>
          <p:cNvSpPr/>
          <p:nvPr/>
        </p:nvSpPr>
        <p:spPr bwMode="gray">
          <a:xfrm>
            <a:off x="5132387" y="1801637"/>
            <a:ext cx="4355535" cy="4507085"/>
          </a:xfrm>
          <a:prstGeom prst="rect">
            <a:avLst/>
          </a:prstGeom>
          <a:solidFill>
            <a:schemeClr val="bg1"/>
          </a:solidFill>
          <a:ln w="6350">
            <a:solidFill>
              <a:srgbClr val="A7A8AA"/>
            </a:solidFill>
            <a:miter lim="800000"/>
            <a:headEnd/>
            <a:tailEnd/>
          </a:ln>
        </p:spPr>
        <p:txBody>
          <a:bodyPr lIns="72000" tIns="72000" rIns="72000" bIns="72000" rtlCol="0" anchor="t"/>
          <a:lstStyle/>
          <a:p>
            <a:pPr marL="260350" indent="-171450" defTabSz="762000" eaLnBrk="0" hangingPunct="0">
              <a:lnSpc>
                <a:spcPct val="106000"/>
              </a:lnSpc>
              <a:spcBef>
                <a:spcPts val="0"/>
              </a:spcBef>
              <a:buFont typeface="Arial" panose="020B0604020202020204" pitchFamily="34" charset="0"/>
              <a:buChar char="•"/>
            </a:pPr>
            <a:r>
              <a:rPr kumimoji="1" lang="ja-JP" altLang="en-US" sz="1200" dirty="0"/>
              <a:t>＜既存のソリューションと比較して新規性や独自性に関する競合優位性が獲得でき得る根拠を記載してください。（仮説でも問題ありません）＞</a:t>
            </a:r>
            <a:endParaRPr kumimoji="1" lang="en-US" altLang="ja-JP" sz="1200" dirty="0"/>
          </a:p>
          <a:p>
            <a:pPr marL="260350" indent="-171450" defTabSz="762000" eaLnBrk="0" hangingPunct="0">
              <a:lnSpc>
                <a:spcPct val="106000"/>
              </a:lnSpc>
              <a:spcBef>
                <a:spcPts val="0"/>
              </a:spcBef>
              <a:buFont typeface="Arial" panose="020B0604020202020204" pitchFamily="34" charset="0"/>
              <a:buChar char="•"/>
            </a:pPr>
            <a:r>
              <a:rPr kumimoji="1" lang="ja-JP" altLang="en-US" sz="1200" dirty="0"/>
              <a:t>＜上記の内容を裏付けるデータ等があれば、図表やイラストを用いて記載してください＞</a:t>
            </a:r>
            <a:br>
              <a:rPr kumimoji="1" lang="en-US" altLang="ja-JP" sz="1200" dirty="0"/>
            </a:br>
            <a:r>
              <a:rPr kumimoji="1" lang="en-US" altLang="ja-JP" sz="1200" dirty="0"/>
              <a:t>※</a:t>
            </a:r>
            <a:r>
              <a:rPr kumimoji="1" lang="ja-JP" altLang="en-US" sz="1200" dirty="0"/>
              <a:t>入りきらない場合は、末尾の「参考資料」ページをご活用下さい</a:t>
            </a:r>
          </a:p>
        </p:txBody>
      </p:sp>
      <p:sp>
        <p:nvSpPr>
          <p:cNvPr id="24" name="正方形/長方形 23">
            <a:extLst>
              <a:ext uri="{FF2B5EF4-FFF2-40B4-BE49-F238E27FC236}">
                <a16:creationId xmlns:a16="http://schemas.microsoft.com/office/drawing/2014/main" id="{F9CF9DE8-7D2F-499A-A2A0-FA890FDBD89C}"/>
              </a:ext>
            </a:extLst>
          </p:cNvPr>
          <p:cNvSpPr/>
          <p:nvPr/>
        </p:nvSpPr>
        <p:spPr bwMode="gray">
          <a:xfrm>
            <a:off x="415926" y="1801637"/>
            <a:ext cx="4357688" cy="4507087"/>
          </a:xfrm>
          <a:prstGeom prst="rect">
            <a:avLst/>
          </a:prstGeom>
          <a:solidFill>
            <a:schemeClr val="bg1"/>
          </a:solidFill>
          <a:ln w="6350">
            <a:solidFill>
              <a:srgbClr val="A7A8AA"/>
            </a:solidFill>
            <a:miter lim="800000"/>
            <a:headEnd/>
            <a:tailEnd/>
          </a:ln>
        </p:spPr>
        <p:txBody>
          <a:bodyPr lIns="72000" tIns="72000" rIns="72000" bIns="72000" rtlCol="0" anchor="t"/>
          <a:lstStyle/>
          <a:p>
            <a:pPr marL="260350" indent="-171450" defTabSz="762000" eaLnBrk="0" hangingPunct="0">
              <a:lnSpc>
                <a:spcPct val="106000"/>
              </a:lnSpc>
              <a:spcBef>
                <a:spcPts val="0"/>
              </a:spcBef>
              <a:buFont typeface="Arial" panose="020B0604020202020204" pitchFamily="34" charset="0"/>
              <a:buChar char="•"/>
            </a:pPr>
            <a:r>
              <a:rPr kumimoji="1" lang="ja-JP" altLang="en-US" sz="1200" dirty="0"/>
              <a:t>＜想定する市場やその市場でインパクトを期待出来得る根拠について記載してください（仮説でも問題ありません）＞</a:t>
            </a:r>
            <a:endParaRPr kumimoji="1" lang="en-US" altLang="ja-JP" sz="1200" dirty="0"/>
          </a:p>
          <a:p>
            <a:pPr marL="260350" indent="-171450" defTabSz="762000" eaLnBrk="0" hangingPunct="0">
              <a:lnSpc>
                <a:spcPct val="106000"/>
              </a:lnSpc>
              <a:spcBef>
                <a:spcPts val="0"/>
              </a:spcBef>
              <a:buFont typeface="Arial" panose="020B0604020202020204" pitchFamily="34" charset="0"/>
              <a:buChar char="•"/>
            </a:pPr>
            <a:r>
              <a:rPr kumimoji="1" lang="ja-JP" altLang="en-US" sz="1200" dirty="0"/>
              <a:t>＜内容を裏付けるデータ等があれば、図表やイラスト等を用いて記載してください＞</a:t>
            </a:r>
            <a:br>
              <a:rPr kumimoji="1" lang="en-US" altLang="ja-JP" sz="1200" dirty="0"/>
            </a:br>
            <a:r>
              <a:rPr kumimoji="1" lang="en-US" altLang="ja-JP" sz="1200" dirty="0"/>
              <a:t>※</a:t>
            </a:r>
            <a:r>
              <a:rPr kumimoji="1" lang="ja-JP" altLang="en-US" sz="1200" dirty="0"/>
              <a:t>入りきらない場合は、末尾の「参考資料」ページをご活用下さい</a:t>
            </a:r>
            <a:endParaRPr kumimoji="1" lang="ja-JP" altLang="en-US" sz="1200" b="0" i="0" u="none" strike="noStrike" kern="1200" cap="none" spc="0" normalizeH="0" baseline="0" noProof="0" dirty="0">
              <a:ln>
                <a:noFill/>
              </a:ln>
              <a:effectLst/>
              <a:uLnTx/>
              <a:uFillTx/>
              <a:latin typeface="+mn-lt"/>
              <a:ea typeface="+mn-ea"/>
              <a:cs typeface="+mn-cs"/>
            </a:endParaRPr>
          </a:p>
        </p:txBody>
      </p:sp>
      <p:sp>
        <p:nvSpPr>
          <p:cNvPr id="25" name="フッター プレースホルダー 4">
            <a:extLst>
              <a:ext uri="{FF2B5EF4-FFF2-40B4-BE49-F238E27FC236}">
                <a16:creationId xmlns:a16="http://schemas.microsoft.com/office/drawing/2014/main" id="{E392435F-3D85-4642-9328-0E3FC313555D}"/>
              </a:ext>
            </a:extLst>
          </p:cNvPr>
          <p:cNvSpPr txBox="1">
            <a:spLocks/>
          </p:cNvSpPr>
          <p:nvPr/>
        </p:nvSpPr>
        <p:spPr bwMode="gray">
          <a:xfrm>
            <a:off x="415925" y="1378132"/>
            <a:ext cx="4357688" cy="338400"/>
          </a:xfrm>
          <a:prstGeom prst="rect">
            <a:avLst/>
          </a:prstGeom>
          <a:solidFill>
            <a:srgbClr val="9DD4CF"/>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lvl1pPr>
          </a:lstStyle>
          <a:p>
            <a:r>
              <a:rPr lang="ja-JP" altLang="en-US"/>
              <a:t>市場規模</a:t>
            </a:r>
            <a:endParaRPr lang="en-US" altLang="ja-JP"/>
          </a:p>
        </p:txBody>
      </p:sp>
      <p:sp>
        <p:nvSpPr>
          <p:cNvPr id="3" name="スライド番号プレースホルダー 2">
            <a:extLst>
              <a:ext uri="{FF2B5EF4-FFF2-40B4-BE49-F238E27FC236}">
                <a16:creationId xmlns:a16="http://schemas.microsoft.com/office/drawing/2014/main" id="{FF7BA099-FD90-43FF-A4AF-22E210F52103}"/>
              </a:ext>
            </a:extLst>
          </p:cNvPr>
          <p:cNvSpPr>
            <a:spLocks noGrp="1"/>
          </p:cNvSpPr>
          <p:nvPr>
            <p:ph type="sldNum" sz="quarter" idx="10"/>
          </p:nvPr>
        </p:nvSpPr>
        <p:spPr/>
        <p:txBody>
          <a:bodyPr/>
          <a:lstStyle/>
          <a:p>
            <a:fld id="{543A0986-838B-4D2A-A95C-8CB1738263FE}" type="slidenum">
              <a:rPr lang="ja-JP" altLang="en-US" smtClean="0"/>
              <a:pPr/>
              <a:t>8</a:t>
            </a:fld>
            <a:endParaRPr lang="ja-JP" altLang="en-US"/>
          </a:p>
        </p:txBody>
      </p:sp>
      <p:sp>
        <p:nvSpPr>
          <p:cNvPr id="16" name="フッター プレースホルダー 4">
            <a:extLst>
              <a:ext uri="{FF2B5EF4-FFF2-40B4-BE49-F238E27FC236}">
                <a16:creationId xmlns:a16="http://schemas.microsoft.com/office/drawing/2014/main" id="{2A11C6D0-147A-4C9E-B126-6B3DF4C278DC}"/>
              </a:ext>
            </a:extLst>
          </p:cNvPr>
          <p:cNvSpPr txBox="1">
            <a:spLocks/>
          </p:cNvSpPr>
          <p:nvPr/>
        </p:nvSpPr>
        <p:spPr bwMode="gray">
          <a:xfrm>
            <a:off x="5132387" y="1378132"/>
            <a:ext cx="4355535" cy="338400"/>
          </a:xfrm>
          <a:prstGeom prst="rect">
            <a:avLst/>
          </a:prstGeom>
          <a:solidFill>
            <a:srgbClr val="9DD4CF"/>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lvl1pPr>
          </a:lstStyle>
          <a:p>
            <a:r>
              <a:rPr lang="ja-JP" altLang="en-US" dirty="0"/>
              <a:t>競合優位性</a:t>
            </a:r>
            <a:endParaRPr lang="en-US" altLang="ja-JP" dirty="0"/>
          </a:p>
        </p:txBody>
      </p:sp>
      <p:sp>
        <p:nvSpPr>
          <p:cNvPr id="19" name="テキスト プレースホルダー 2">
            <a:extLst>
              <a:ext uri="{FF2B5EF4-FFF2-40B4-BE49-F238E27FC236}">
                <a16:creationId xmlns:a16="http://schemas.microsoft.com/office/drawing/2014/main" id="{1E61BC6F-C286-48C7-8596-1E9EEC75A099}"/>
              </a:ext>
            </a:extLst>
          </p:cNvPr>
          <p:cNvSpPr>
            <a:spLocks noGrp="1"/>
          </p:cNvSpPr>
          <p:nvPr>
            <p:ph type="body" sz="quarter" idx="15"/>
          </p:nvPr>
        </p:nvSpPr>
        <p:spPr>
          <a:xfrm>
            <a:off x="417000" y="1016000"/>
            <a:ext cx="4356000" cy="432000"/>
          </a:xfrm>
        </p:spPr>
        <p:txBody>
          <a:bodyPr/>
          <a:lstStyle/>
          <a:p>
            <a:r>
              <a:rPr kumimoji="1" lang="ja-JP" altLang="en-US" dirty="0">
                <a:solidFill>
                  <a:srgbClr val="046A38"/>
                </a:solidFill>
              </a:rPr>
              <a:t>想定する市場規模と</a:t>
            </a:r>
            <a:r>
              <a:rPr lang="ja-JP" altLang="en-US" dirty="0">
                <a:solidFill>
                  <a:srgbClr val="046A38"/>
                </a:solidFill>
              </a:rPr>
              <a:t>競合</a:t>
            </a:r>
            <a:r>
              <a:rPr kumimoji="1" lang="ja-JP" altLang="en-US" dirty="0">
                <a:solidFill>
                  <a:srgbClr val="046A38"/>
                </a:solidFill>
              </a:rPr>
              <a:t>優位性</a:t>
            </a:r>
          </a:p>
        </p:txBody>
      </p:sp>
    </p:spTree>
    <p:extLst>
      <p:ext uri="{BB962C8B-B14F-4D97-AF65-F5344CB8AC3E}">
        <p14:creationId xmlns:p14="http://schemas.microsoft.com/office/powerpoint/2010/main" val="3644496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B47773AE-6CA3-4948-A9DE-5A32EE42CBA2}"/>
              </a:ext>
            </a:extLst>
          </p:cNvPr>
          <p:cNvSpPr>
            <a:spLocks noGrp="1"/>
          </p:cNvSpPr>
          <p:nvPr>
            <p:ph type="sldNum" sz="quarter" idx="11"/>
          </p:nvPr>
        </p:nvSpPr>
        <p:spPr/>
        <p:txBody>
          <a:bodyPr/>
          <a:lstStyle/>
          <a:p>
            <a:fld id="{AA5FCFE5-FE56-4EF1-80A8-07776887C2A1}" type="slidenum">
              <a:rPr lang="ja-JP" altLang="en-US" smtClean="0"/>
              <a:pPr/>
              <a:t>9</a:t>
            </a:fld>
            <a:endParaRPr lang="ja-JP" altLang="en-US" dirty="0"/>
          </a:p>
        </p:txBody>
      </p:sp>
      <p:sp>
        <p:nvSpPr>
          <p:cNvPr id="8" name="タイトル 3">
            <a:extLst>
              <a:ext uri="{FF2B5EF4-FFF2-40B4-BE49-F238E27FC236}">
                <a16:creationId xmlns:a16="http://schemas.microsoft.com/office/drawing/2014/main" id="{45D5B3C4-51B8-4F6D-BB46-AD75DBC83203}"/>
              </a:ext>
            </a:extLst>
          </p:cNvPr>
          <p:cNvSpPr>
            <a:spLocks noGrp="1"/>
          </p:cNvSpPr>
          <p:nvPr>
            <p:ph type="title"/>
          </p:nvPr>
        </p:nvSpPr>
        <p:spPr>
          <a:xfrm>
            <a:off x="417000" y="180000"/>
            <a:ext cx="9072000" cy="615600"/>
          </a:xfrm>
        </p:spPr>
        <p:txBody>
          <a:bodyPr/>
          <a:lstStyle/>
          <a:p>
            <a:r>
              <a:rPr kumimoji="1" lang="ja-JP" altLang="en-US" dirty="0"/>
              <a:t>７．</a:t>
            </a:r>
            <a:r>
              <a:rPr lang="ja-JP" altLang="en-US" dirty="0"/>
              <a:t>コンセプト検証</a:t>
            </a:r>
            <a:r>
              <a:rPr kumimoji="1" lang="ja-JP" altLang="en-US" dirty="0"/>
              <a:t>における検証内容 ー 全体像</a:t>
            </a:r>
          </a:p>
        </p:txBody>
      </p:sp>
      <p:sp>
        <p:nvSpPr>
          <p:cNvPr id="6" name="テキスト プレースホルダー 3">
            <a:extLst>
              <a:ext uri="{FF2B5EF4-FFF2-40B4-BE49-F238E27FC236}">
                <a16:creationId xmlns:a16="http://schemas.microsoft.com/office/drawing/2014/main" id="{A5A1D3BF-A72B-4D7D-8AE6-208DB3EC4766}"/>
              </a:ext>
            </a:extLst>
          </p:cNvPr>
          <p:cNvSpPr txBox="1">
            <a:spLocks/>
          </p:cNvSpPr>
          <p:nvPr/>
        </p:nvSpPr>
        <p:spPr>
          <a:xfrm>
            <a:off x="417000" y="1016000"/>
            <a:ext cx="4356000" cy="432000"/>
          </a:xfrm>
          <a:prstGeom prst="rect">
            <a:avLst/>
          </a:prstGeom>
        </p:spPr>
        <p:txBody>
          <a:bodyPr vert="horz" wrap="none" lIns="72000" tIns="0" rIns="0" bIns="0" rtlCol="0" anchor="ctr">
            <a:noAutofit/>
          </a:bodyPr>
          <a:lstStyle>
            <a:lvl1pPr marL="0" marR="0" indent="0" defTabSz="990564" eaLnBrk="1" fontAlgn="auto" latinLnBrk="0" hangingPunct="1">
              <a:lnSpc>
                <a:spcPct val="100000"/>
              </a:lnSpc>
              <a:spcBef>
                <a:spcPts val="0"/>
              </a:spcBef>
              <a:spcAft>
                <a:spcPts val="0"/>
              </a:spcAft>
              <a:buClrTx/>
              <a:buSzPct val="100000"/>
              <a:buFont typeface="Arial" panose="020B0604020202020204" pitchFamily="34" charset="0"/>
              <a:buNone/>
              <a:tabLst/>
              <a:defRPr kumimoji="1" sz="1400" b="1" i="1">
                <a:solidFill>
                  <a:schemeClr val="accent1"/>
                </a:solidFill>
                <a:latin typeface="+mn-lt"/>
                <a:cs typeface="+mn-cs"/>
              </a:defRPr>
            </a:lvl1pPr>
            <a:lvl2pPr marL="172800" marR="0" indent="-172800" defTabSz="990564" eaLnBrk="1" fontAlgn="auto" latinLnBrk="0" hangingPunct="1">
              <a:lnSpc>
                <a:spcPct val="106000"/>
              </a:lnSpc>
              <a:spcBef>
                <a:spcPts val="1056"/>
              </a:spcBef>
              <a:spcAft>
                <a:spcPts val="0"/>
              </a:spcAft>
              <a:buClrTx/>
              <a:buSzPct val="100000"/>
              <a:buFont typeface="Wingdings" panose="05000000000000000000" pitchFamily="2" charset="2"/>
              <a:buChar char="n"/>
              <a:tabLst/>
              <a:defRPr kumimoji="1" lang="en-US" sz="1200" b="0" dirty="0" smtClean="0">
                <a:latin typeface="+mn-lt"/>
                <a:cs typeface="+mn-cs"/>
              </a:defRPr>
            </a:lvl2pPr>
            <a:lvl3pPr marL="345600" marR="0" indent="-172800" defTabSz="990564" eaLnBrk="1" fontAlgn="auto" latinLnBrk="0" hangingPunct="1">
              <a:lnSpc>
                <a:spcPct val="106000"/>
              </a:lnSpc>
              <a:spcBef>
                <a:spcPts val="480"/>
              </a:spcBef>
              <a:spcAft>
                <a:spcPts val="0"/>
              </a:spcAft>
              <a:buClrTx/>
              <a:buSzPct val="100000"/>
              <a:buFont typeface="Wingdings" panose="05000000000000000000" pitchFamily="2" charset="2"/>
              <a:buChar char="Ø"/>
              <a:tabLst/>
              <a:defRPr kumimoji="1" lang="en-US" sz="1200" b="0" dirty="0" smtClean="0">
                <a:latin typeface="+mn-lt"/>
                <a:cs typeface="+mn-cs"/>
              </a:defRPr>
            </a:lvl3pPr>
            <a:lvl4pPr marL="518400" marR="0" indent="-172800" defTabSz="990564" eaLnBrk="1" fontAlgn="auto" latinLnBrk="0" hangingPunct="1">
              <a:lnSpc>
                <a:spcPct val="106000"/>
              </a:lnSpc>
              <a:spcBef>
                <a:spcPts val="240"/>
              </a:spcBef>
              <a:spcAft>
                <a:spcPts val="0"/>
              </a:spcAft>
              <a:buClrTx/>
              <a:buSzPct val="100000"/>
              <a:buFont typeface="Arial" panose="020B0604020202020204" pitchFamily="34" charset="0"/>
              <a:buChar char="•"/>
              <a:tabLst/>
              <a:defRPr kumimoji="1" lang="en-US" sz="1200" b="0" baseline="0" dirty="0" smtClean="0">
                <a:latin typeface="+mn-lt"/>
                <a:cs typeface="+mn-cs"/>
              </a:defRPr>
            </a:lvl4pPr>
            <a:lvl5pPr marL="577179" indent="-191093" defTabSz="865024" eaLnBrk="1" latinLnBrk="0" hangingPunct="1">
              <a:spcBef>
                <a:spcPts val="0"/>
              </a:spcBef>
              <a:spcAft>
                <a:spcPts val="1083"/>
              </a:spcAft>
              <a:buClrTx/>
              <a:buSzPct val="100000"/>
              <a:buFont typeface="Verdana" panose="020B0604030504040204" pitchFamily="34" charset="0"/>
              <a:buChar char="−"/>
              <a:tabLst/>
              <a:defRPr kumimoji="1" lang="en-US" sz="1192" baseline="0" dirty="0" smtClean="0">
                <a:latin typeface="+mn-lt"/>
                <a:cs typeface="+mn-cs"/>
              </a:defRPr>
            </a:lvl5pPr>
            <a:lvl6pPr marL="577179" indent="-191093" defTabSz="990564">
              <a:spcBef>
                <a:spcPts val="0"/>
              </a:spcBef>
              <a:spcAft>
                <a:spcPts val="1083"/>
              </a:spcAft>
              <a:buFont typeface="Verdana" panose="020B0604030504040204" pitchFamily="34" charset="0"/>
              <a:buChar char="−"/>
              <a:defRPr kumimoji="1" sz="1300" baseline="0">
                <a:latin typeface="+mn-lt"/>
                <a:cs typeface="+mn-cs"/>
              </a:defRPr>
            </a:lvl6pPr>
            <a:lvl7pPr marL="577179" indent="-191093" defTabSz="990564">
              <a:spcBef>
                <a:spcPts val="0"/>
              </a:spcBef>
              <a:spcAft>
                <a:spcPts val="1083"/>
              </a:spcAft>
              <a:buFont typeface="Verdana" panose="020B0604030504040204" pitchFamily="34" charset="0"/>
              <a:buChar char="−"/>
              <a:defRPr kumimoji="1" sz="1300">
                <a:latin typeface="+mn-lt"/>
                <a:cs typeface="+mn-cs"/>
              </a:defRPr>
            </a:lvl7pPr>
            <a:lvl8pPr marL="577179" indent="-191093" defTabSz="990564">
              <a:spcBef>
                <a:spcPts val="0"/>
              </a:spcBef>
              <a:spcAft>
                <a:spcPts val="1083"/>
              </a:spcAft>
              <a:buFont typeface="Verdana" panose="020B0604030504040204" pitchFamily="34" charset="0"/>
              <a:buChar char="−"/>
              <a:defRPr kumimoji="1" sz="1300" baseline="0">
                <a:latin typeface="+mn-lt"/>
                <a:cs typeface="+mn-cs"/>
              </a:defRPr>
            </a:lvl8pPr>
            <a:lvl9pPr marL="577179" indent="-191093" defTabSz="990564">
              <a:spcBef>
                <a:spcPts val="0"/>
              </a:spcBef>
              <a:spcAft>
                <a:spcPts val="1083"/>
              </a:spcAft>
              <a:buFont typeface="Verdana" panose="020B0604030504040204" pitchFamily="34" charset="0"/>
              <a:buChar char="−"/>
              <a:defRPr kumimoji="1" sz="1300" baseline="0">
                <a:latin typeface="+mn-lt"/>
                <a:cs typeface="+mn-cs"/>
              </a:defRPr>
            </a:lvl9pPr>
          </a:lstStyle>
          <a:p>
            <a:r>
              <a:rPr lang="ja-JP" altLang="en-US" i="0" dirty="0">
                <a:solidFill>
                  <a:srgbClr val="046A38"/>
                </a:solidFill>
              </a:rPr>
              <a:t>検証に用いる試作品・プロトタイプ・検証の全体像</a:t>
            </a:r>
          </a:p>
        </p:txBody>
      </p:sp>
      <p:sp>
        <p:nvSpPr>
          <p:cNvPr id="5" name="フッター プレースホルダー 4">
            <a:extLst>
              <a:ext uri="{FF2B5EF4-FFF2-40B4-BE49-F238E27FC236}">
                <a16:creationId xmlns:a16="http://schemas.microsoft.com/office/drawing/2014/main" id="{A2C1C50E-C4DA-036D-F5B0-99A9BB6B9F6E}"/>
              </a:ext>
            </a:extLst>
          </p:cNvPr>
          <p:cNvSpPr txBox="1">
            <a:spLocks/>
          </p:cNvSpPr>
          <p:nvPr/>
        </p:nvSpPr>
        <p:spPr bwMode="gray">
          <a:xfrm>
            <a:off x="415925" y="1378132"/>
            <a:ext cx="4357688" cy="338400"/>
          </a:xfrm>
          <a:prstGeom prst="rect">
            <a:avLst/>
          </a:prstGeom>
          <a:solidFill>
            <a:srgbClr val="9DD4CF"/>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lvl1pPr>
          </a:lstStyle>
          <a:p>
            <a:r>
              <a:rPr lang="ja-JP" altLang="en-US" dirty="0"/>
              <a:t>試作品・プロトタイプ</a:t>
            </a:r>
            <a:endParaRPr lang="en-GB" altLang="en-GB" dirty="0"/>
          </a:p>
        </p:txBody>
      </p:sp>
      <p:sp>
        <p:nvSpPr>
          <p:cNvPr id="9" name="フッター プレースホルダー 4">
            <a:extLst>
              <a:ext uri="{FF2B5EF4-FFF2-40B4-BE49-F238E27FC236}">
                <a16:creationId xmlns:a16="http://schemas.microsoft.com/office/drawing/2014/main" id="{32C0DF44-5DE5-1D83-0EEE-824B9D274CBF}"/>
              </a:ext>
            </a:extLst>
          </p:cNvPr>
          <p:cNvSpPr txBox="1">
            <a:spLocks/>
          </p:cNvSpPr>
          <p:nvPr/>
        </p:nvSpPr>
        <p:spPr bwMode="gray">
          <a:xfrm>
            <a:off x="5132387" y="1378132"/>
            <a:ext cx="4355535" cy="338400"/>
          </a:xfrm>
          <a:prstGeom prst="rect">
            <a:avLst/>
          </a:prstGeom>
          <a:solidFill>
            <a:srgbClr val="9DD4CF"/>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lvl1pPr>
          </a:lstStyle>
          <a:p>
            <a:r>
              <a:rPr lang="ja-JP" altLang="en-US" dirty="0"/>
              <a:t>検証の全体像（検証場所・内容）</a:t>
            </a:r>
            <a:endParaRPr lang="en-GB" altLang="en-GB" dirty="0"/>
          </a:p>
        </p:txBody>
      </p:sp>
      <p:sp>
        <p:nvSpPr>
          <p:cNvPr id="13" name="正方形/長方形 12">
            <a:extLst>
              <a:ext uri="{FF2B5EF4-FFF2-40B4-BE49-F238E27FC236}">
                <a16:creationId xmlns:a16="http://schemas.microsoft.com/office/drawing/2014/main" id="{A0533A7C-6CF3-9F1B-4883-75280A5D9D8C}"/>
              </a:ext>
            </a:extLst>
          </p:cNvPr>
          <p:cNvSpPr/>
          <p:nvPr/>
        </p:nvSpPr>
        <p:spPr bwMode="gray">
          <a:xfrm>
            <a:off x="415925" y="1801637"/>
            <a:ext cx="4357075" cy="3446638"/>
          </a:xfrm>
          <a:prstGeom prst="rect">
            <a:avLst/>
          </a:prstGeom>
          <a:solidFill>
            <a:schemeClr val="bg1"/>
          </a:solidFill>
          <a:ln w="6350">
            <a:solidFill>
              <a:srgbClr val="A7A8AA"/>
            </a:solidFill>
            <a:miter lim="800000"/>
            <a:headEnd/>
            <a:tailEnd/>
          </a:ln>
        </p:spPr>
        <p:txBody>
          <a:bodyPr lIns="72000" tIns="72000" rIns="72000" bIns="72000" rtlCol="0" anchor="t"/>
          <a:lstStyle/>
          <a:p>
            <a:pPr marL="177800" indent="-88900" defTabSz="762000" eaLnBrk="0" hangingPunct="0">
              <a:lnSpc>
                <a:spcPct val="106000"/>
              </a:lnSpc>
              <a:spcBef>
                <a:spcPts val="0"/>
              </a:spcBef>
              <a:buFont typeface="Arial" panose="020B0604020202020204" pitchFamily="34" charset="0"/>
              <a:buChar char="•"/>
            </a:pPr>
            <a:r>
              <a:rPr kumimoji="1" lang="ja-JP" altLang="en-US" sz="1200" dirty="0"/>
              <a:t>＜</a:t>
            </a:r>
            <a:r>
              <a:rPr kumimoji="1" lang="ja-JP" altLang="en-US" sz="1200" b="0" i="0" u="none" strike="noStrike" kern="1200" cap="none" spc="0" normalizeH="0" baseline="0" noProof="0" dirty="0">
                <a:ln>
                  <a:noFill/>
                </a:ln>
                <a:solidFill>
                  <a:prstClr val="black"/>
                </a:solidFill>
                <a:effectLst/>
                <a:uLnTx/>
                <a:uFillTx/>
                <a:latin typeface="+mn-lt"/>
                <a:ea typeface="+mn-ea"/>
                <a:cs typeface="+mn-cs"/>
              </a:rPr>
              <a:t>試作品・プロトタイプについて、すでに完成している要素と本事業で開発する要素を記載ください</a:t>
            </a:r>
            <a:r>
              <a:rPr kumimoji="1" lang="ja-JP" altLang="en-US" sz="1200" dirty="0"/>
              <a:t>＞</a:t>
            </a:r>
            <a:endParaRPr kumimoji="1" lang="en-US" altLang="ja-JP" sz="1200" dirty="0"/>
          </a:p>
          <a:p>
            <a:pPr marL="177800" indent="-88900" defTabSz="762000" eaLnBrk="0" hangingPunct="0">
              <a:lnSpc>
                <a:spcPct val="106000"/>
              </a:lnSpc>
              <a:spcBef>
                <a:spcPts val="0"/>
              </a:spcBef>
              <a:buFont typeface="Arial" panose="020B0604020202020204" pitchFamily="34" charset="0"/>
              <a:buChar char="•"/>
            </a:pPr>
            <a:r>
              <a:rPr kumimoji="1" lang="ja-JP" altLang="en-US" sz="1200" dirty="0"/>
              <a:t>＜必要に応じて図や写真などを用いてください＞</a:t>
            </a:r>
            <a:endParaRPr kumimoji="1" lang="en-US" altLang="ja-JP" sz="1200" dirty="0"/>
          </a:p>
        </p:txBody>
      </p:sp>
      <p:sp>
        <p:nvSpPr>
          <p:cNvPr id="18" name="正方形/長方形 17">
            <a:extLst>
              <a:ext uri="{FF2B5EF4-FFF2-40B4-BE49-F238E27FC236}">
                <a16:creationId xmlns:a16="http://schemas.microsoft.com/office/drawing/2014/main" id="{4213471F-C0DA-69D5-1E0B-877B0B9762E4}"/>
              </a:ext>
            </a:extLst>
          </p:cNvPr>
          <p:cNvSpPr/>
          <p:nvPr/>
        </p:nvSpPr>
        <p:spPr bwMode="gray">
          <a:xfrm>
            <a:off x="5130847" y="1801637"/>
            <a:ext cx="4357076" cy="3446637"/>
          </a:xfrm>
          <a:prstGeom prst="rect">
            <a:avLst/>
          </a:prstGeom>
          <a:solidFill>
            <a:schemeClr val="bg1"/>
          </a:solidFill>
          <a:ln w="6350">
            <a:solidFill>
              <a:srgbClr val="A7A8AA"/>
            </a:solidFill>
            <a:miter lim="800000"/>
            <a:headEnd/>
            <a:tailEnd/>
          </a:ln>
        </p:spPr>
        <p:txBody>
          <a:bodyPr lIns="72000" tIns="72000" rIns="72000" bIns="72000" rtlCol="0" anchor="t"/>
          <a:lstStyle/>
          <a:p>
            <a:pPr marL="177800" indent="-88900" defTabSz="762000" eaLnBrk="0" hangingPunct="0">
              <a:lnSpc>
                <a:spcPct val="106000"/>
              </a:lnSpc>
              <a:spcBef>
                <a:spcPts val="0"/>
              </a:spcBef>
              <a:buFont typeface="Arial" panose="020B0604020202020204" pitchFamily="34" charset="0"/>
              <a:buChar char="•"/>
            </a:pPr>
            <a:r>
              <a:rPr kumimoji="1" lang="ja-JP" altLang="en-US" sz="1200" b="0" i="0" u="none" strike="noStrike" kern="1200" cap="none" spc="0" normalizeH="0" baseline="0" noProof="0" dirty="0">
                <a:ln>
                  <a:noFill/>
                </a:ln>
                <a:effectLst/>
                <a:uLnTx/>
                <a:uFillTx/>
                <a:latin typeface="+mn-lt"/>
                <a:ea typeface="+mn-ea"/>
                <a:cs typeface="+mn-cs"/>
              </a:rPr>
              <a:t>＜検証に用いる試作品・プロトタイプのシステム構成、検証を予定する場所</a:t>
            </a:r>
            <a:r>
              <a:rPr kumimoji="1" lang="ja-JP" altLang="en-US" sz="1200" i="0" u="none" strike="noStrike" kern="1200" cap="none" spc="0" normalizeH="0" baseline="0" noProof="0" dirty="0">
                <a:ln>
                  <a:noFill/>
                </a:ln>
                <a:effectLst/>
                <a:uLnTx/>
                <a:uFillTx/>
                <a:latin typeface="+mn-lt"/>
                <a:ea typeface="+mn-ea"/>
                <a:cs typeface="+mn-cs"/>
              </a:rPr>
              <a:t>、検証に関わる人（モニター利用者等）と</a:t>
            </a:r>
            <a:r>
              <a:rPr kumimoji="1" lang="ja-JP" altLang="en-US" sz="1200" b="0" i="0" u="none" strike="noStrike" kern="1200" cap="none" spc="0" normalizeH="0" baseline="0" noProof="0" dirty="0">
                <a:ln>
                  <a:noFill/>
                </a:ln>
                <a:effectLst/>
                <a:uLnTx/>
                <a:uFillTx/>
                <a:latin typeface="+mn-lt"/>
                <a:ea typeface="+mn-ea"/>
                <a:cs typeface="+mn-cs"/>
              </a:rPr>
              <a:t>の関わりも含めて図などを用いて全体像を記載してください＞</a:t>
            </a:r>
            <a:endParaRPr kumimoji="1" lang="en-US" altLang="ja-JP" sz="1200" b="0" i="0" u="none" strike="noStrike" kern="1200" cap="none" spc="0" normalizeH="0" baseline="0" noProof="0" dirty="0">
              <a:ln>
                <a:noFill/>
              </a:ln>
              <a:effectLst/>
              <a:uLnTx/>
              <a:uFillTx/>
              <a:latin typeface="+mn-lt"/>
              <a:ea typeface="+mn-ea"/>
              <a:cs typeface="+mn-cs"/>
            </a:endParaRPr>
          </a:p>
          <a:p>
            <a:pPr marL="177800" indent="-88900" defTabSz="762000" eaLnBrk="0" hangingPunct="0">
              <a:lnSpc>
                <a:spcPct val="106000"/>
              </a:lnSpc>
              <a:spcBef>
                <a:spcPts val="0"/>
              </a:spcBef>
              <a:buFont typeface="Arial" panose="020B0604020202020204" pitchFamily="34" charset="0"/>
              <a:buChar char="•"/>
            </a:pPr>
            <a:r>
              <a:rPr kumimoji="1" lang="ja-JP" altLang="en-US" sz="1200" dirty="0">
                <a:latin typeface="+mn-lt"/>
                <a:cs typeface="+mn-cs"/>
              </a:rPr>
              <a:t>＜本検証が社会実装に向けて適切なステップとなっているかが分かるように記載してください＞</a:t>
            </a:r>
            <a:endParaRPr kumimoji="1" lang="ja-JP" altLang="en-US" sz="1200" dirty="0"/>
          </a:p>
        </p:txBody>
      </p:sp>
      <p:sp>
        <p:nvSpPr>
          <p:cNvPr id="4" name="正方形/長方形 3">
            <a:extLst>
              <a:ext uri="{FF2B5EF4-FFF2-40B4-BE49-F238E27FC236}">
                <a16:creationId xmlns:a16="http://schemas.microsoft.com/office/drawing/2014/main" id="{6A5600FF-8617-38BD-4904-371E9F89DCFA}"/>
              </a:ext>
            </a:extLst>
          </p:cNvPr>
          <p:cNvSpPr/>
          <p:nvPr/>
        </p:nvSpPr>
        <p:spPr bwMode="gray">
          <a:xfrm>
            <a:off x="2211754" y="5343525"/>
            <a:ext cx="7275636" cy="964416"/>
          </a:xfrm>
          <a:prstGeom prst="rect">
            <a:avLst/>
          </a:prstGeom>
          <a:solidFill>
            <a:schemeClr val="bg1"/>
          </a:solidFill>
          <a:ln w="6350">
            <a:solidFill>
              <a:srgbClr val="A7A8AA"/>
            </a:solidFill>
            <a:miter lim="800000"/>
            <a:headEnd/>
            <a:tailEnd/>
          </a:ln>
        </p:spPr>
        <p:txBody>
          <a:bodyPr lIns="72000" tIns="72000" rIns="72000" bIns="72000" rtlCol="0" anchor="ctr"/>
          <a:lstStyle/>
          <a:p>
            <a:pPr marL="177800" indent="-88900" defTabSz="762000" eaLnBrk="0" hangingPunct="0">
              <a:lnSpc>
                <a:spcPct val="106000"/>
              </a:lnSpc>
              <a:spcBef>
                <a:spcPts val="0"/>
              </a:spcBef>
              <a:buFont typeface="Arial" panose="020B0604020202020204" pitchFamily="34" charset="0"/>
              <a:buChar char="•"/>
            </a:pPr>
            <a:r>
              <a:rPr lang="ja-JP" altLang="en-US" sz="1200" dirty="0"/>
              <a:t>＜検証を実施するに当たって必要な現行法令・規制、検証先との調整上のリスク、プロトタイプの試作上のリスク等が考えられる場合、具体的なリスクと、その対応について仮説を記載してください＞</a:t>
            </a:r>
            <a:endParaRPr kumimoji="1" lang="ja-JP" altLang="en-US" sz="1400" b="0" i="0" u="none" strike="noStrike" kern="1200" cap="none" spc="0" normalizeH="0" baseline="0" noProof="0" dirty="0">
              <a:ln>
                <a:noFill/>
              </a:ln>
              <a:solidFill>
                <a:prstClr val="black"/>
              </a:solidFill>
              <a:effectLst/>
              <a:uLnTx/>
              <a:uFillTx/>
              <a:latin typeface="+mn-lt"/>
              <a:ea typeface="+mn-ea"/>
              <a:cs typeface="+mn-cs"/>
            </a:endParaRPr>
          </a:p>
        </p:txBody>
      </p:sp>
      <p:sp>
        <p:nvSpPr>
          <p:cNvPr id="12" name="フッター プレースホルダー 4">
            <a:extLst>
              <a:ext uri="{FF2B5EF4-FFF2-40B4-BE49-F238E27FC236}">
                <a16:creationId xmlns:a16="http://schemas.microsoft.com/office/drawing/2014/main" id="{B8D38C54-F80C-E042-1560-7ED71AC94C61}"/>
              </a:ext>
            </a:extLst>
          </p:cNvPr>
          <p:cNvSpPr txBox="1">
            <a:spLocks/>
          </p:cNvSpPr>
          <p:nvPr/>
        </p:nvSpPr>
        <p:spPr bwMode="gray">
          <a:xfrm>
            <a:off x="403554" y="5343350"/>
            <a:ext cx="1692000" cy="965650"/>
          </a:xfrm>
          <a:prstGeom prst="rect">
            <a:avLst/>
          </a:prstGeom>
          <a:solidFill>
            <a:srgbClr val="9DD4CF"/>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lvl1pPr>
          </a:lstStyle>
          <a:p>
            <a:r>
              <a:rPr lang="ja-JP" altLang="en-US" dirty="0"/>
              <a:t>リスク</a:t>
            </a:r>
            <a:endParaRPr lang="en-GB" altLang="en-GB" dirty="0"/>
          </a:p>
        </p:txBody>
      </p:sp>
    </p:spTree>
    <p:extLst>
      <p:ext uri="{BB962C8B-B14F-4D97-AF65-F5344CB8AC3E}">
        <p14:creationId xmlns:p14="http://schemas.microsoft.com/office/powerpoint/2010/main" val="186443983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社会課題解決型SU支援事業">
  <a:themeElements>
    <a:clrScheme name="DT">
      <a:dk1>
        <a:sysClr val="windowText" lastClr="000000"/>
      </a:dk1>
      <a:lt1>
        <a:sysClr val="window" lastClr="FFFFFF"/>
      </a:lt1>
      <a:dk2>
        <a:srgbClr val="53565A"/>
      </a:dk2>
      <a:lt2>
        <a:srgbClr val="D0D0CE"/>
      </a:lt2>
      <a:accent1>
        <a:srgbClr val="86BC25"/>
      </a:accent1>
      <a:accent2>
        <a:srgbClr val="43B02A"/>
      </a:accent2>
      <a:accent3>
        <a:srgbClr val="26890D"/>
      </a:accent3>
      <a:accent4>
        <a:srgbClr val="046A38"/>
      </a:accent4>
      <a:accent5>
        <a:srgbClr val="0D8390"/>
      </a:accent5>
      <a:accent6>
        <a:srgbClr val="007CB0"/>
      </a:accent6>
      <a:hlink>
        <a:srgbClr val="00A3E0"/>
      </a:hlink>
      <a:folHlink>
        <a:srgbClr val="7F7F7F"/>
      </a:folHlink>
    </a:clrScheme>
    <a:fontScheme name="DT">
      <a:majorFont>
        <a:latin typeface="Calibri"/>
        <a:ea typeface="Yu Gothic UI"/>
        <a:cs typeface=""/>
      </a:majorFont>
      <a:minorFont>
        <a:latin typeface="Calibri Light"/>
        <a:ea typeface="Yu Gothic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rgbClr val="BBBCBC"/>
        </a:solidFill>
        <a:ln w="12700" algn="ctr">
          <a:solidFill>
            <a:srgbClr val="BBBCBC"/>
          </a:solidFill>
          <a:miter lim="800000"/>
          <a:headEnd/>
          <a:tailEnd/>
        </a:ln>
      </a:spPr>
      <a:bodyPr rot="0" spcFirstLastPara="0" vertOverflow="overflow" horzOverflow="overflow" vert="horz" wrap="square" lIns="0" tIns="0" rIns="0" bIns="0" numCol="1" spcCol="0" rtlCol="0" fromWordArt="0" anchor="ctr" anchorCtr="0" forceAA="0" compatLnSpc="1">
        <a:prstTxWarp prst="textNoShape">
          <a:avLst/>
        </a:prstTxWarp>
        <a:noAutofit/>
      </a:bodyPr>
      <a:lstStyle>
        <a:def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defRPr kumimoji="1" sz="1200" b="0" i="0" u="none" strike="noStrike" kern="1200" cap="none" spc="0" normalizeH="0" baseline="0" noProof="0" dirty="0" smtClean="0">
            <a:ln>
              <a:noFill/>
            </a:ln>
            <a:solidFill>
              <a:prstClr val="black"/>
            </a:solidFill>
            <a:effectLst/>
            <a:uLnTx/>
            <a:uFillTx/>
            <a:latin typeface="+mn-lt"/>
            <a:ea typeface="+mn-ea"/>
            <a:cs typeface="+mn-cs"/>
          </a:defRPr>
        </a:defPPr>
      </a:lstStyle>
    </a:spDef>
    <a:lnDef>
      <a:spPr bwMode="gray">
        <a:ln w="12700">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none" lIns="0" tIns="0" rIns="0" bIns="0" rtlCol="0">
        <a:spAutoFit/>
      </a:bodyPr>
      <a:lstStyle>
        <a:defPPr marL="0" marR="0" indent="0" algn="l" defTabSz="990564" rtl="0" eaLnBrk="1" fontAlgn="auto" latinLnBrk="0" hangingPunct="1">
          <a:lnSpc>
            <a:spcPct val="100000"/>
          </a:lnSpc>
          <a:spcBef>
            <a:spcPts val="0"/>
          </a:spcBef>
          <a:spcAft>
            <a:spcPts val="0"/>
          </a:spcAft>
          <a:buClrTx/>
          <a:buSzPct val="100000"/>
          <a:buFont typeface="Wingdings" panose="05000000000000000000" pitchFamily="2" charset="2"/>
          <a:buNone/>
          <a:tabLst/>
          <a:defRPr kumimoji="1" sz="1200" b="0" i="0" u="none" strike="noStrike" kern="1200" cap="none" spc="0" normalizeH="0" baseline="0" noProof="0" dirty="0" smtClean="0">
            <a:ln>
              <a:noFill/>
            </a:ln>
            <a:solidFill>
              <a:prstClr val="black"/>
            </a:solidFill>
            <a:effectLst/>
            <a:uLnTx/>
            <a:uFillTx/>
            <a:latin typeface="+mn-lt"/>
            <a:ea typeface="+mn-ea"/>
            <a:cs typeface="+mn-cs"/>
          </a:defRPr>
        </a:defPPr>
      </a:lstStyle>
    </a:txDef>
  </a:objectDefaults>
  <a:extraClrSchemeLst/>
  <a:custClrLst>
    <a:custClr name="Green 7">
      <a:srgbClr val="2C5234"/>
    </a:custClr>
    <a:custClr name="Green 6">
      <a:srgbClr val="046A38"/>
    </a:custClr>
    <a:custClr name="Green 5">
      <a:srgbClr val="009A44"/>
    </a:custClr>
    <a:custClr name="Green 4">
      <a:srgbClr val="43B02A"/>
    </a:custClr>
    <a:custClr name="Deloitte Green">
      <a:srgbClr val="86BC25"/>
    </a:custClr>
    <a:custClr name="Green 2">
      <a:srgbClr val="C4D600"/>
    </a:custClr>
    <a:custClr name="Green 1">
      <a:srgbClr val="E3E48D"/>
    </a:custClr>
    <a:custClr name="Teal 7">
      <a:srgbClr val="004F59"/>
    </a:custClr>
    <a:custClr name="Teal 6">
      <a:srgbClr val="007680"/>
    </a:custClr>
    <a:custClr name="Teal 5">
      <a:srgbClr val="0097A9"/>
    </a:custClr>
    <a:custClr name="Teal 4">
      <a:srgbClr val="00ABAB"/>
    </a:custClr>
    <a:custClr name="Teal 3">
      <a:srgbClr val="6FC2B4"/>
    </a:custClr>
    <a:custClr name="Teal 2">
      <a:srgbClr val="9DD4CF"/>
    </a:custClr>
    <a:custClr name="Teal 1">
      <a:srgbClr val="DDEFE8"/>
    </a:custClr>
    <a:custClr name="Blue 7">
      <a:srgbClr val="041E42"/>
    </a:custClr>
    <a:custClr name="Blue 6">
      <a:srgbClr val="012169"/>
    </a:custClr>
    <a:custClr name="Blue 5">
      <a:srgbClr val="005587"/>
    </a:custClr>
    <a:custClr name="Blue 4">
      <a:srgbClr val="0076A8"/>
    </a:custClr>
    <a:custClr name="Blue 3">
      <a:srgbClr val="00A3E0"/>
    </a:custClr>
    <a:custClr name="Blue 2">
      <a:srgbClr val="62B5E5"/>
    </a:custClr>
    <a:custClr name="Blue 1">
      <a:srgbClr val="A0DCFF"/>
    </a:custClr>
    <a:custClr name="Cool Gray 11">
      <a:srgbClr val="53565A"/>
    </a:custClr>
    <a:custClr name="Cool Gray 10">
      <a:srgbClr val="63666A"/>
    </a:custClr>
    <a:custClr name="Cool Gray 9">
      <a:srgbClr val="75787B"/>
    </a:custClr>
    <a:custClr name="Cool Gray 7">
      <a:srgbClr val="97999B"/>
    </a:custClr>
    <a:custClr name="Cool Gray 6">
      <a:srgbClr val="A7A8AA"/>
    </a:custClr>
    <a:custClr name="Cool Gray 4">
      <a:srgbClr val="BBBCBC"/>
    </a:custClr>
    <a:custClr name="Cool Gray 2">
      <a:srgbClr val="D0D0CE"/>
    </a:custClr>
    <a:custClr name="White">
      <a:srgbClr val="FFFFFF"/>
    </a:custClr>
    <a:custClr name="Black">
      <a:srgbClr val="000000"/>
    </a:custClr>
    <a:custClr name="Red">
      <a:srgbClr val="DA291C"/>
    </a:custClr>
    <a:custClr name="Orange">
      <a:srgbClr val="ED8B00"/>
    </a:custClr>
    <a:custClr name="Yellow">
      <a:srgbClr val="FFCD00"/>
    </a:custClr>
  </a:custClrLst>
  <a:extLst>
    <a:ext uri="{05A4C25C-085E-4340-85A3-A5531E510DB2}">
      <thm15:themeFamily xmlns:thm15="http://schemas.microsoft.com/office/thememl/2012/main" name="DT Template_A4_J.pptx" id="{407FAAAF-3AD3-4981-B736-54FC7A92EC85}" vid="{AD524010-D294-40B7-8934-97601B39A32F}"/>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DT Template_A4_J</Template>
  <TotalTime>0</TotalTime>
  <Words>1402</Words>
  <Application>Microsoft Office PowerPoint</Application>
  <PresentationFormat>A4 210 x 297 mm</PresentationFormat>
  <Paragraphs>195</Paragraphs>
  <Slides>14</Slides>
  <Notes>0</Notes>
  <HiddenSlides>0</HiddenSlides>
  <MMClips>0</MMClips>
  <ScaleCrop>false</ScaleCrop>
  <HeadingPairs>
    <vt:vector size="8" baseType="variant">
      <vt:variant>
        <vt:lpstr>使用されているフォント</vt:lpstr>
      </vt:variant>
      <vt:variant>
        <vt:i4>9</vt:i4>
      </vt:variant>
      <vt:variant>
        <vt:lpstr>テーマ</vt:lpstr>
      </vt:variant>
      <vt:variant>
        <vt:i4>1</vt:i4>
      </vt:variant>
      <vt:variant>
        <vt:lpstr>埋め込まれた OLE サーバー</vt:lpstr>
      </vt:variant>
      <vt:variant>
        <vt:i4>1</vt:i4>
      </vt:variant>
      <vt:variant>
        <vt:lpstr>スライド タイトル</vt:lpstr>
      </vt:variant>
      <vt:variant>
        <vt:i4>14</vt:i4>
      </vt:variant>
    </vt:vector>
  </HeadingPairs>
  <TitlesOfParts>
    <vt:vector size="25" baseType="lpstr">
      <vt:lpstr>ＭＳ Ｐゴシック</vt:lpstr>
      <vt:lpstr>Yu Gothic UI 本文</vt:lpstr>
      <vt:lpstr>游ゴシック</vt:lpstr>
      <vt:lpstr>Arial</vt:lpstr>
      <vt:lpstr>Calibri</vt:lpstr>
      <vt:lpstr>Calibri Light</vt:lpstr>
      <vt:lpstr>Verdana</vt:lpstr>
      <vt:lpstr>Wingdings</vt:lpstr>
      <vt:lpstr>Wingdings 2</vt:lpstr>
      <vt:lpstr>社会課題解決型SU支援事業</vt:lpstr>
      <vt:lpstr>think-cell スライド</vt:lpstr>
      <vt:lpstr>社会課題解決型スタートアップ支援事業 コンセプト検証 計画書（提案書フォーム）</vt:lpstr>
      <vt:lpstr>計画書（提案書フォーム） 記載項目</vt:lpstr>
      <vt:lpstr>１．代表事業者 概要</vt:lpstr>
      <vt:lpstr>２．コンセプト検証 計画＜サマリー＞</vt:lpstr>
      <vt:lpstr>３．背景・目的、取組内容</vt:lpstr>
      <vt:lpstr>４．ビジネスモデル</vt:lpstr>
      <vt:lpstr>５．中長期に目指す姿</vt:lpstr>
      <vt:lpstr>６．市場規模 / 競合優位性</vt:lpstr>
      <vt:lpstr>７．コンセプト検証における検証内容 ー 全体像</vt:lpstr>
      <vt:lpstr>８．コンセプト検証のゴール・目標設定</vt:lpstr>
      <vt:lpstr>９．プロジェクト推進体制</vt:lpstr>
      <vt:lpstr>１０．スケジュール</vt:lpstr>
      <vt:lpstr>１１．導入実績</vt:lpstr>
      <vt:lpstr>参考資料</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dc:description/>
  <cp:lastModifiedBy/>
  <cp:revision>1</cp:revision>
  <dcterms:created xsi:type="dcterms:W3CDTF">2024-12-24T10:20:04Z</dcterms:created>
  <dcterms:modified xsi:type="dcterms:W3CDTF">2024-12-24T10:20:11Z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a60d57e-af5b-4752-ac57-3e4f28ca11dc_Enabled">
    <vt:lpwstr>true</vt:lpwstr>
  </property>
  <property fmtid="{D5CDD505-2E9C-101B-9397-08002B2CF9AE}" pid="3" name="MSIP_Label_ea60d57e-af5b-4752-ac57-3e4f28ca11dc_SetDate">
    <vt:lpwstr>2024-12-24T10:20:10Z</vt:lpwstr>
  </property>
  <property fmtid="{D5CDD505-2E9C-101B-9397-08002B2CF9AE}" pid="4" name="MSIP_Label_ea60d57e-af5b-4752-ac57-3e4f28ca11dc_Method">
    <vt:lpwstr>Standard</vt:lpwstr>
  </property>
  <property fmtid="{D5CDD505-2E9C-101B-9397-08002B2CF9AE}" pid="5" name="MSIP_Label_ea60d57e-af5b-4752-ac57-3e4f28ca11dc_Name">
    <vt:lpwstr>ea60d57e-af5b-4752-ac57-3e4f28ca11dc</vt:lpwstr>
  </property>
  <property fmtid="{D5CDD505-2E9C-101B-9397-08002B2CF9AE}" pid="6" name="MSIP_Label_ea60d57e-af5b-4752-ac57-3e4f28ca11dc_SiteId">
    <vt:lpwstr>36da45f1-dd2c-4d1f-af13-5abe46b99921</vt:lpwstr>
  </property>
  <property fmtid="{D5CDD505-2E9C-101B-9397-08002B2CF9AE}" pid="7" name="MSIP_Label_ea60d57e-af5b-4752-ac57-3e4f28ca11dc_ActionId">
    <vt:lpwstr>179d5164-1fb1-439c-8845-4db879c4b7cd</vt:lpwstr>
  </property>
  <property fmtid="{D5CDD505-2E9C-101B-9397-08002B2CF9AE}" pid="8" name="MSIP_Label_ea60d57e-af5b-4752-ac57-3e4f28ca11dc_ContentBits">
    <vt:lpwstr>0</vt:lpwstr>
  </property>
</Properties>
</file>